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7" r:id="rId2"/>
    <p:sldId id="258" r:id="rId3"/>
    <p:sldId id="276" r:id="rId4"/>
    <p:sldId id="277" r:id="rId5"/>
    <p:sldId id="278" r:id="rId6"/>
    <p:sldId id="260" r:id="rId7"/>
    <p:sldId id="279" r:id="rId8"/>
    <p:sldId id="280" r:id="rId9"/>
    <p:sldId id="261" r:id="rId10"/>
    <p:sldId id="282" r:id="rId11"/>
    <p:sldId id="281" r:id="rId12"/>
    <p:sldId id="262" r:id="rId13"/>
    <p:sldId id="283" r:id="rId14"/>
    <p:sldId id="284" r:id="rId15"/>
    <p:sldId id="285" r:id="rId16"/>
    <p:sldId id="286" r:id="rId17"/>
    <p:sldId id="264" r:id="rId18"/>
    <p:sldId id="287" r:id="rId19"/>
    <p:sldId id="288" r:id="rId20"/>
    <p:sldId id="289" r:id="rId21"/>
    <p:sldId id="265" r:id="rId22"/>
    <p:sldId id="266" r:id="rId23"/>
    <p:sldId id="290" r:id="rId24"/>
    <p:sldId id="291" r:id="rId25"/>
    <p:sldId id="292" r:id="rId26"/>
    <p:sldId id="293" r:id="rId27"/>
    <p:sldId id="268" r:id="rId28"/>
    <p:sldId id="294" r:id="rId29"/>
    <p:sldId id="295" r:id="rId30"/>
    <p:sldId id="270" r:id="rId31"/>
    <p:sldId id="296" r:id="rId32"/>
    <p:sldId id="297" r:id="rId33"/>
    <p:sldId id="298" r:id="rId34"/>
    <p:sldId id="299" r:id="rId35"/>
    <p:sldId id="300" r:id="rId36"/>
    <p:sldId id="301" r:id="rId37"/>
    <p:sldId id="272" r:id="rId38"/>
    <p:sldId id="302" r:id="rId39"/>
    <p:sldId id="303" r:id="rId40"/>
    <p:sldId id="304" r:id="rId41"/>
    <p:sldId id="305" r:id="rId42"/>
    <p:sldId id="274" r:id="rId43"/>
    <p:sldId id="306" r:id="rId44"/>
    <p:sldId id="275" r:id="rId45"/>
  </p:sldIdLst>
  <p:sldSz cx="12192000" cy="6858000"/>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9" d="100"/>
          <a:sy n="119" d="100"/>
        </p:scale>
        <p:origin x="96"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275C8-585D-4379-9B73-BF87C5A575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215F07-A313-4BC9-8C71-738F8657D8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340A64-1BA5-450F-A083-D80C27E9CA80}"/>
              </a:ext>
            </a:extLst>
          </p:cNvPr>
          <p:cNvSpPr>
            <a:spLocks noGrp="1"/>
          </p:cNvSpPr>
          <p:nvPr>
            <p:ph type="dt" sz="half" idx="10"/>
          </p:nvPr>
        </p:nvSpPr>
        <p:spPr/>
        <p:txBody>
          <a:bodyPr/>
          <a:lstStyle/>
          <a:p>
            <a:fld id="{0B7A1C61-3705-44A5-9DF2-320A15F1AC6F}" type="datetimeFigureOut">
              <a:rPr lang="en-US" smtClean="0"/>
              <a:t>3/17/2023</a:t>
            </a:fld>
            <a:endParaRPr lang="en-US"/>
          </a:p>
        </p:txBody>
      </p:sp>
      <p:sp>
        <p:nvSpPr>
          <p:cNvPr id="5" name="Footer Placeholder 4">
            <a:extLst>
              <a:ext uri="{FF2B5EF4-FFF2-40B4-BE49-F238E27FC236}">
                <a16:creationId xmlns:a16="http://schemas.microsoft.com/office/drawing/2014/main" id="{164ECE94-77BD-4353-8DCC-F2F71F42BD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B145AC-0A9E-4F7E-A60A-3F6F6AE0E77F}"/>
              </a:ext>
            </a:extLst>
          </p:cNvPr>
          <p:cNvSpPr>
            <a:spLocks noGrp="1"/>
          </p:cNvSpPr>
          <p:nvPr>
            <p:ph type="sldNum" sz="quarter" idx="12"/>
          </p:nvPr>
        </p:nvSpPr>
        <p:spPr/>
        <p:txBody>
          <a:bodyPr/>
          <a:lstStyle/>
          <a:p>
            <a:fld id="{726CF5FD-8932-46E0-804B-2E9C127A4F6D}" type="slidenum">
              <a:rPr lang="en-US" smtClean="0"/>
              <a:t>‹#›</a:t>
            </a:fld>
            <a:endParaRPr lang="en-US"/>
          </a:p>
        </p:txBody>
      </p:sp>
    </p:spTree>
    <p:extLst>
      <p:ext uri="{BB962C8B-B14F-4D97-AF65-F5344CB8AC3E}">
        <p14:creationId xmlns:p14="http://schemas.microsoft.com/office/powerpoint/2010/main" val="3486196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CF004-25A3-4908-B3EE-D5AA73B9BD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3BF308-45E6-4F4F-BF6E-89206D41EE6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52F46F-581C-4107-86C1-FFEECF05D983}"/>
              </a:ext>
            </a:extLst>
          </p:cNvPr>
          <p:cNvSpPr>
            <a:spLocks noGrp="1"/>
          </p:cNvSpPr>
          <p:nvPr>
            <p:ph type="dt" sz="half" idx="10"/>
          </p:nvPr>
        </p:nvSpPr>
        <p:spPr/>
        <p:txBody>
          <a:bodyPr/>
          <a:lstStyle/>
          <a:p>
            <a:fld id="{0B7A1C61-3705-44A5-9DF2-320A15F1AC6F}" type="datetimeFigureOut">
              <a:rPr lang="en-US" smtClean="0"/>
              <a:t>3/17/2023</a:t>
            </a:fld>
            <a:endParaRPr lang="en-US"/>
          </a:p>
        </p:txBody>
      </p:sp>
      <p:sp>
        <p:nvSpPr>
          <p:cNvPr id="5" name="Footer Placeholder 4">
            <a:extLst>
              <a:ext uri="{FF2B5EF4-FFF2-40B4-BE49-F238E27FC236}">
                <a16:creationId xmlns:a16="http://schemas.microsoft.com/office/drawing/2014/main" id="{6B30D88D-12C3-41A5-B17B-B98D1A49B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CE4DB7-6065-4532-B4CF-36DFEB9A3E49}"/>
              </a:ext>
            </a:extLst>
          </p:cNvPr>
          <p:cNvSpPr>
            <a:spLocks noGrp="1"/>
          </p:cNvSpPr>
          <p:nvPr>
            <p:ph type="sldNum" sz="quarter" idx="12"/>
          </p:nvPr>
        </p:nvSpPr>
        <p:spPr/>
        <p:txBody>
          <a:bodyPr/>
          <a:lstStyle/>
          <a:p>
            <a:fld id="{726CF5FD-8932-46E0-804B-2E9C127A4F6D}" type="slidenum">
              <a:rPr lang="en-US" smtClean="0"/>
              <a:t>‹#›</a:t>
            </a:fld>
            <a:endParaRPr lang="en-US"/>
          </a:p>
        </p:txBody>
      </p:sp>
    </p:spTree>
    <p:extLst>
      <p:ext uri="{BB962C8B-B14F-4D97-AF65-F5344CB8AC3E}">
        <p14:creationId xmlns:p14="http://schemas.microsoft.com/office/powerpoint/2010/main" val="1291738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FA188A-9437-4EC1-B90C-95CE923AA1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CAFC4F-F97C-4D81-B9D6-2A652CD108A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3D793E-659B-4426-9C24-8668929B6709}"/>
              </a:ext>
            </a:extLst>
          </p:cNvPr>
          <p:cNvSpPr>
            <a:spLocks noGrp="1"/>
          </p:cNvSpPr>
          <p:nvPr>
            <p:ph type="dt" sz="half" idx="10"/>
          </p:nvPr>
        </p:nvSpPr>
        <p:spPr/>
        <p:txBody>
          <a:bodyPr/>
          <a:lstStyle/>
          <a:p>
            <a:fld id="{0B7A1C61-3705-44A5-9DF2-320A15F1AC6F}" type="datetimeFigureOut">
              <a:rPr lang="en-US" smtClean="0"/>
              <a:t>3/17/2023</a:t>
            </a:fld>
            <a:endParaRPr lang="en-US"/>
          </a:p>
        </p:txBody>
      </p:sp>
      <p:sp>
        <p:nvSpPr>
          <p:cNvPr id="5" name="Footer Placeholder 4">
            <a:extLst>
              <a:ext uri="{FF2B5EF4-FFF2-40B4-BE49-F238E27FC236}">
                <a16:creationId xmlns:a16="http://schemas.microsoft.com/office/drawing/2014/main" id="{D0DF2BEE-0654-475A-9646-F3B25ACFE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B98871-A082-4E23-9A29-4671453ED392}"/>
              </a:ext>
            </a:extLst>
          </p:cNvPr>
          <p:cNvSpPr>
            <a:spLocks noGrp="1"/>
          </p:cNvSpPr>
          <p:nvPr>
            <p:ph type="sldNum" sz="quarter" idx="12"/>
          </p:nvPr>
        </p:nvSpPr>
        <p:spPr/>
        <p:txBody>
          <a:bodyPr/>
          <a:lstStyle/>
          <a:p>
            <a:fld id="{726CF5FD-8932-46E0-804B-2E9C127A4F6D}" type="slidenum">
              <a:rPr lang="en-US" smtClean="0"/>
              <a:t>‹#›</a:t>
            </a:fld>
            <a:endParaRPr lang="en-US"/>
          </a:p>
        </p:txBody>
      </p:sp>
    </p:spTree>
    <p:extLst>
      <p:ext uri="{BB962C8B-B14F-4D97-AF65-F5344CB8AC3E}">
        <p14:creationId xmlns:p14="http://schemas.microsoft.com/office/powerpoint/2010/main" val="1689906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Section Header">
    <p:spTree>
      <p:nvGrpSpPr>
        <p:cNvPr id="1" name=""/>
        <p:cNvGrpSpPr/>
        <p:nvPr/>
      </p:nvGrpSpPr>
      <p:grpSpPr>
        <a:xfrm>
          <a:off x="0" y="0"/>
          <a:ext cx="0" cy="0"/>
          <a:chOff x="0" y="0"/>
          <a:chExt cx="0" cy="0"/>
        </a:xfrm>
      </p:grpSpPr>
      <p:sp>
        <p:nvSpPr>
          <p:cNvPr id="5" name="Picture Placeholder 1">
            <a:extLst>
              <a:ext uri="{FF2B5EF4-FFF2-40B4-BE49-F238E27FC236}">
                <a16:creationId xmlns:a16="http://schemas.microsoft.com/office/drawing/2014/main" id="{89B6CDB4-3A8E-4D91-810A-42A926027067}"/>
              </a:ext>
            </a:extLst>
          </p:cNvPr>
          <p:cNvSpPr>
            <a:spLocks noGrp="1"/>
          </p:cNvSpPr>
          <p:nvPr>
            <p:ph type="pic" sz="quarter" idx="2" hasCustomPrompt="1"/>
          </p:nvPr>
        </p:nvSpPr>
        <p:spPr>
          <a:xfrm>
            <a:off x="0" y="0"/>
            <a:ext cx="12192000" cy="6858000"/>
          </a:xfrm>
        </p:spPr>
        <p:txBody>
          <a:bodyPr anchor="t"/>
          <a:lstStyle>
            <a:lvl1pPr marL="0" indent="0" algn="ctr">
              <a:buNone/>
              <a:defRPr/>
            </a:lvl1pPr>
          </a:lstStyle>
          <a:p>
            <a:br>
              <a:rPr lang="en-US" dirty="0"/>
            </a:br>
            <a:br>
              <a:rPr lang="en-US" dirty="0"/>
            </a:br>
            <a:br>
              <a:rPr lang="en-US" dirty="0"/>
            </a:br>
            <a:br>
              <a:rPr lang="en-US" dirty="0"/>
            </a:br>
            <a:br>
              <a:rPr lang="en-US" dirty="0"/>
            </a:br>
            <a:r>
              <a:rPr lang="en-US" dirty="0"/>
              <a:t>Click on Icon to add a picture</a:t>
            </a:r>
            <a:br>
              <a:rPr lang="en-US" dirty="0"/>
            </a:br>
            <a:r>
              <a:rPr lang="en-US" dirty="0"/>
              <a:t>Please follow the shortcut in your picture folder</a:t>
            </a:r>
            <a:br>
              <a:rPr lang="en-US" dirty="0"/>
            </a:br>
            <a:r>
              <a:rPr lang="en-US" dirty="0"/>
              <a:t>Use only licensed pictures!</a:t>
            </a:r>
          </a:p>
        </p:txBody>
      </p:sp>
      <p:sp>
        <p:nvSpPr>
          <p:cNvPr id="7" name="Title 1"/>
          <p:cNvSpPr>
            <a:spLocks noGrp="1" noMove="1" noResize="1"/>
          </p:cNvSpPr>
          <p:nvPr>
            <p:ph type="title" hasCustomPrompt="1"/>
          </p:nvPr>
        </p:nvSpPr>
        <p:spPr>
          <a:xfrm>
            <a:off x="480000" y="4704000"/>
            <a:ext cx="11328000" cy="1728000"/>
          </a:xfrm>
          <a:blipFill>
            <a:blip r:embed="rId2"/>
            <a:stretch>
              <a:fillRect/>
            </a:stretch>
          </a:blipFill>
        </p:spPr>
        <p:txBody>
          <a:bodyPr lIns="144000" tIns="360000" rIns="144000" bIns="288000" anchor="t"/>
          <a:lstStyle>
            <a:lvl1pPr>
              <a:defRPr>
                <a:solidFill>
                  <a:schemeClr val="bg1"/>
                </a:solidFill>
              </a:defRPr>
            </a:lvl1pPr>
          </a:lstStyle>
          <a:p>
            <a:r>
              <a:rPr lang="en-US" dirty="0"/>
              <a:t>Subtitle (27 pt, max. 2 lines)</a:t>
            </a:r>
            <a:br>
              <a:rPr lang="en-US" dirty="0"/>
            </a:br>
            <a:r>
              <a:rPr lang="en-US" dirty="0"/>
              <a:t>- Do not resize the placeholder! -</a:t>
            </a:r>
            <a:br>
              <a:rPr lang="en-US" dirty="0"/>
            </a:br>
            <a:endParaRPr lang="en-US" dirty="0"/>
          </a:p>
        </p:txBody>
      </p:sp>
      <p:sp>
        <p:nvSpPr>
          <p:cNvPr id="9" name="Market segment 1">
            <a:extLst>
              <a:ext uri="{FF2B5EF4-FFF2-40B4-BE49-F238E27FC236}">
                <a16:creationId xmlns:a16="http://schemas.microsoft.com/office/drawing/2014/main" id="{33935D49-9FF6-4F81-B3AB-91756B06E046}"/>
              </a:ext>
            </a:extLst>
          </p:cNvPr>
          <p:cNvSpPr>
            <a:spLocks noGrp="1"/>
          </p:cNvSpPr>
          <p:nvPr>
            <p:ph type="body" sz="quarter" idx="9" hasCustomPrompt="1"/>
          </p:nvPr>
        </p:nvSpPr>
        <p:spPr>
          <a:xfrm>
            <a:off x="480000" y="4872000"/>
            <a:ext cx="4224000" cy="273600"/>
          </a:xfrm>
        </p:spPr>
        <p:txBody>
          <a:bodyPr wrap="none" lIns="144000">
            <a:noAutofit/>
          </a:bodyPr>
          <a:lstStyle>
            <a:lvl1pPr marL="0" indent="0">
              <a:buNone/>
              <a:defRPr sz="1733" spc="107" baseline="0">
                <a:solidFill>
                  <a:schemeClr val="tx2"/>
                </a:solidFill>
                <a:latin typeface="+mj-lt"/>
              </a:defRPr>
            </a:lvl1pPr>
            <a:lvl2pPr marL="0" indent="0">
              <a:buNone/>
              <a:defRPr>
                <a:solidFill>
                  <a:schemeClr val="tx2"/>
                </a:solidFill>
              </a:defRPr>
            </a:lvl2pPr>
            <a:lvl3pPr marL="0" indent="0">
              <a:buNone/>
              <a:defRPr>
                <a:solidFill>
                  <a:schemeClr val="tx2"/>
                </a:solidFill>
              </a:defRPr>
            </a:lvl3pPr>
            <a:lvl4pPr marL="0" indent="0">
              <a:buNone/>
              <a:defRPr>
                <a:solidFill>
                  <a:schemeClr val="tx2"/>
                </a:solidFill>
              </a:defRPr>
            </a:lvl4pPr>
            <a:lvl5pPr marL="0" indent="0">
              <a:buNone/>
              <a:defRPr>
                <a:solidFill>
                  <a:schemeClr val="tx2"/>
                </a:solidFill>
              </a:defRPr>
            </a:lvl5pPr>
          </a:lstStyle>
          <a:p>
            <a:pPr lvl="0"/>
            <a:r>
              <a:rPr lang="en-US" dirty="0"/>
              <a:t>Text 13 pt, e.g. market segment</a:t>
            </a:r>
          </a:p>
        </p:txBody>
      </p:sp>
    </p:spTree>
    <p:extLst>
      <p:ext uri="{BB962C8B-B14F-4D97-AF65-F5344CB8AC3E}">
        <p14:creationId xmlns:p14="http://schemas.microsoft.com/office/powerpoint/2010/main" val="3118740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Enter slide title</a:t>
            </a:r>
            <a:br>
              <a:rPr lang="en-US" dirty="0"/>
            </a:br>
            <a:r>
              <a:rPr lang="en-US" dirty="0"/>
              <a:t>(27 pt, bold, max. 2 lines)</a:t>
            </a:r>
          </a:p>
        </p:txBody>
      </p:sp>
      <p:sp>
        <p:nvSpPr>
          <p:cNvPr id="3" name="Content Placeholder 1"/>
          <p:cNvSpPr>
            <a:spLocks noGrp="1"/>
          </p:cNvSpPr>
          <p:nvPr>
            <p:ph idx="1" hasCustomPrompt="1"/>
          </p:nvPr>
        </p:nvSpPr>
        <p:spPr/>
        <p:txBody>
          <a:bodyPr/>
          <a:lstStyle>
            <a:lvl1pPr>
              <a:defRPr/>
            </a:lvl1pPr>
          </a:lstStyle>
          <a:p>
            <a:pPr lvl="0"/>
            <a:r>
              <a:rPr lang="en-US" dirty="0"/>
              <a:t>Enter text (15pt) or define content via symbol in the middle. (Pictures: Please follow the shortcut in your picture folder. Use only licensed pictures!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10"/>
          </p:nvPr>
        </p:nvSpPr>
        <p:spPr/>
        <p:txBody>
          <a:bodyPr/>
          <a:lstStyle/>
          <a:p>
            <a:pPr algn="ctr"/>
            <a:r>
              <a:rPr lang="en-US"/>
              <a:t>MM/DD/YYYY</a:t>
            </a:r>
            <a:endParaRPr lang="en-US" dirty="0"/>
          </a:p>
        </p:txBody>
      </p:sp>
      <p:sp>
        <p:nvSpPr>
          <p:cNvPr id="11" name="Footer Placeholder 1"/>
          <p:cNvSpPr>
            <a:spLocks noGrp="1"/>
          </p:cNvSpPr>
          <p:nvPr>
            <p:ph type="ftr" sz="quarter" idx="11"/>
          </p:nvPr>
        </p:nvSpPr>
        <p:spPr/>
        <p:txBody>
          <a:bodyPr/>
          <a:lstStyle/>
          <a:p>
            <a:r>
              <a:rPr lang="en-US"/>
              <a:t>Edit Footer: &gt;Insert &gt;Header &amp; Footer</a:t>
            </a:r>
          </a:p>
        </p:txBody>
      </p:sp>
      <p:sp>
        <p:nvSpPr>
          <p:cNvPr id="12" name="Slide Number Placeholder 1"/>
          <p:cNvSpPr>
            <a:spLocks noGrp="1"/>
          </p:cNvSpPr>
          <p:nvPr>
            <p:ph type="sldNum" sz="quarter" idx="12"/>
          </p:nvPr>
        </p:nvSpPr>
        <p:spPr/>
        <p:txBody>
          <a:bodyPr/>
          <a:lstStyle/>
          <a:p>
            <a:fld id="{57CB76AC-E5DF-427C-ABDC-2F4FBD8E4B69}" type="slidenum">
              <a:rPr lang="en-US" smtClean="0"/>
              <a:t>‹#›</a:t>
            </a:fld>
            <a:endParaRPr lang="en-US"/>
          </a:p>
        </p:txBody>
      </p:sp>
      <p:sp>
        <p:nvSpPr>
          <p:cNvPr id="7" name="Chapter 1">
            <a:extLst>
              <a:ext uri="{FF2B5EF4-FFF2-40B4-BE49-F238E27FC236}">
                <a16:creationId xmlns:a16="http://schemas.microsoft.com/office/drawing/2014/main" id="{37B6B4EF-200C-4243-89CB-ACD9A86DA009}"/>
              </a:ext>
            </a:extLst>
          </p:cNvPr>
          <p:cNvSpPr>
            <a:spLocks noGrp="1"/>
          </p:cNvSpPr>
          <p:nvPr>
            <p:ph type="body" sz="quarter" idx="9" hasCustomPrompt="1"/>
          </p:nvPr>
        </p:nvSpPr>
        <p:spPr>
          <a:xfrm>
            <a:off x="480000" y="48000"/>
            <a:ext cx="4224000" cy="273600"/>
          </a:xfrm>
        </p:spPr>
        <p:txBody>
          <a:bodyPr wrap="none">
            <a:noAutofit/>
          </a:bodyPr>
          <a:lstStyle>
            <a:lvl1pPr marL="0" indent="0">
              <a:buNone/>
              <a:defRPr sz="1867" spc="107" baseline="0">
                <a:solidFill>
                  <a:schemeClr val="tx2"/>
                </a:solidFill>
                <a:latin typeface="+mj-lt"/>
              </a:defRPr>
            </a:lvl1pPr>
          </a:lstStyle>
          <a:p>
            <a:r>
              <a:rPr lang="en-US" sz="1867" dirty="0"/>
              <a:t>Text 14 pt, e.g. chapter no. &amp; chapter</a:t>
            </a:r>
          </a:p>
        </p:txBody>
      </p:sp>
    </p:spTree>
    <p:extLst>
      <p:ext uri="{BB962C8B-B14F-4D97-AF65-F5344CB8AC3E}">
        <p14:creationId xmlns:p14="http://schemas.microsoft.com/office/powerpoint/2010/main" val="3260697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2_Section Header">
    <p:spTree>
      <p:nvGrpSpPr>
        <p:cNvPr id="1" name=""/>
        <p:cNvGrpSpPr/>
        <p:nvPr/>
      </p:nvGrpSpPr>
      <p:grpSpPr>
        <a:xfrm>
          <a:off x="0" y="0"/>
          <a:ext cx="0" cy="0"/>
          <a:chOff x="0" y="0"/>
          <a:chExt cx="0" cy="0"/>
        </a:xfrm>
      </p:grpSpPr>
      <p:sp>
        <p:nvSpPr>
          <p:cNvPr id="5" name="Picture Placeholder 1">
            <a:extLst>
              <a:ext uri="{FF2B5EF4-FFF2-40B4-BE49-F238E27FC236}">
                <a16:creationId xmlns:a16="http://schemas.microsoft.com/office/drawing/2014/main" id="{89B6CDB4-3A8E-4D91-810A-42A926027067}"/>
              </a:ext>
            </a:extLst>
          </p:cNvPr>
          <p:cNvSpPr>
            <a:spLocks noGrp="1"/>
          </p:cNvSpPr>
          <p:nvPr>
            <p:ph type="pic" sz="quarter" idx="2" hasCustomPrompt="1"/>
          </p:nvPr>
        </p:nvSpPr>
        <p:spPr>
          <a:xfrm>
            <a:off x="0" y="0"/>
            <a:ext cx="12192000" cy="6858000"/>
          </a:xfrm>
        </p:spPr>
        <p:txBody>
          <a:bodyPr anchor="t"/>
          <a:lstStyle>
            <a:lvl1pPr marL="0" indent="0" algn="ctr">
              <a:buNone/>
              <a:defRPr/>
            </a:lvl1pPr>
          </a:lstStyle>
          <a:p>
            <a:br>
              <a:rPr lang="en-US" dirty="0"/>
            </a:br>
            <a:br>
              <a:rPr lang="en-US" dirty="0"/>
            </a:br>
            <a:br>
              <a:rPr lang="en-US" dirty="0"/>
            </a:br>
            <a:br>
              <a:rPr lang="en-US" dirty="0"/>
            </a:br>
            <a:br>
              <a:rPr lang="en-US" dirty="0"/>
            </a:br>
            <a:r>
              <a:rPr lang="en-US" dirty="0"/>
              <a:t>Click on Icon to add a picture</a:t>
            </a:r>
            <a:br>
              <a:rPr lang="en-US" dirty="0"/>
            </a:br>
            <a:r>
              <a:rPr lang="en-US" dirty="0"/>
              <a:t>Please follow the shortcut in your picture folder</a:t>
            </a:r>
            <a:br>
              <a:rPr lang="en-US" dirty="0"/>
            </a:br>
            <a:r>
              <a:rPr lang="en-US" dirty="0"/>
              <a:t>Use only licensed pictures!</a:t>
            </a:r>
          </a:p>
        </p:txBody>
      </p:sp>
      <p:sp>
        <p:nvSpPr>
          <p:cNvPr id="7" name="Title 1"/>
          <p:cNvSpPr>
            <a:spLocks noGrp="1" noMove="1" noResize="1"/>
          </p:cNvSpPr>
          <p:nvPr>
            <p:ph type="title" hasCustomPrompt="1"/>
          </p:nvPr>
        </p:nvSpPr>
        <p:spPr>
          <a:xfrm>
            <a:off x="480000" y="4704000"/>
            <a:ext cx="11328000" cy="1728000"/>
          </a:xfrm>
          <a:blipFill>
            <a:blip r:embed="rId2"/>
            <a:stretch>
              <a:fillRect/>
            </a:stretch>
          </a:blipFill>
        </p:spPr>
        <p:txBody>
          <a:bodyPr lIns="144000" tIns="360000" rIns="144000" bIns="288000" anchor="t"/>
          <a:lstStyle>
            <a:lvl1pPr>
              <a:defRPr>
                <a:solidFill>
                  <a:schemeClr val="bg1"/>
                </a:solidFill>
              </a:defRPr>
            </a:lvl1pPr>
          </a:lstStyle>
          <a:p>
            <a:r>
              <a:rPr lang="en-US" dirty="0"/>
              <a:t>Subtitle (27 pt, max. 2 lines)</a:t>
            </a:r>
            <a:br>
              <a:rPr lang="en-US" dirty="0"/>
            </a:br>
            <a:r>
              <a:rPr lang="en-US" dirty="0"/>
              <a:t>- Do not resize the placeholder! -</a:t>
            </a:r>
            <a:br>
              <a:rPr lang="en-US" dirty="0"/>
            </a:br>
            <a:endParaRPr lang="en-US" dirty="0"/>
          </a:p>
        </p:txBody>
      </p:sp>
      <p:sp>
        <p:nvSpPr>
          <p:cNvPr id="9" name="Market segment 1">
            <a:extLst>
              <a:ext uri="{FF2B5EF4-FFF2-40B4-BE49-F238E27FC236}">
                <a16:creationId xmlns:a16="http://schemas.microsoft.com/office/drawing/2014/main" id="{33935D49-9FF6-4F81-B3AB-91756B06E046}"/>
              </a:ext>
            </a:extLst>
          </p:cNvPr>
          <p:cNvSpPr>
            <a:spLocks noGrp="1"/>
          </p:cNvSpPr>
          <p:nvPr>
            <p:ph type="body" sz="quarter" idx="9" hasCustomPrompt="1"/>
          </p:nvPr>
        </p:nvSpPr>
        <p:spPr>
          <a:xfrm>
            <a:off x="480000" y="4872000"/>
            <a:ext cx="4224000" cy="273600"/>
          </a:xfrm>
        </p:spPr>
        <p:txBody>
          <a:bodyPr wrap="none" lIns="144000">
            <a:noAutofit/>
          </a:bodyPr>
          <a:lstStyle>
            <a:lvl1pPr marL="0" indent="0">
              <a:buNone/>
              <a:defRPr sz="1733" spc="107" baseline="0">
                <a:solidFill>
                  <a:schemeClr val="tx2"/>
                </a:solidFill>
                <a:latin typeface="+mj-lt"/>
              </a:defRPr>
            </a:lvl1pPr>
            <a:lvl2pPr marL="0" indent="0">
              <a:buNone/>
              <a:defRPr>
                <a:solidFill>
                  <a:schemeClr val="tx2"/>
                </a:solidFill>
              </a:defRPr>
            </a:lvl2pPr>
            <a:lvl3pPr marL="0" indent="0">
              <a:buNone/>
              <a:defRPr>
                <a:solidFill>
                  <a:schemeClr val="tx2"/>
                </a:solidFill>
              </a:defRPr>
            </a:lvl3pPr>
            <a:lvl4pPr marL="0" indent="0">
              <a:buNone/>
              <a:defRPr>
                <a:solidFill>
                  <a:schemeClr val="tx2"/>
                </a:solidFill>
              </a:defRPr>
            </a:lvl4pPr>
            <a:lvl5pPr marL="0" indent="0">
              <a:buNone/>
              <a:defRPr>
                <a:solidFill>
                  <a:schemeClr val="tx2"/>
                </a:solidFill>
              </a:defRPr>
            </a:lvl5pPr>
          </a:lstStyle>
          <a:p>
            <a:pPr lvl="0"/>
            <a:r>
              <a:rPr lang="en-US" dirty="0"/>
              <a:t>Text 13 pt, e.g. market segment</a:t>
            </a:r>
          </a:p>
        </p:txBody>
      </p:sp>
    </p:spTree>
    <p:extLst>
      <p:ext uri="{BB962C8B-B14F-4D97-AF65-F5344CB8AC3E}">
        <p14:creationId xmlns:p14="http://schemas.microsoft.com/office/powerpoint/2010/main" val="589141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3_Section Header">
    <p:spTree>
      <p:nvGrpSpPr>
        <p:cNvPr id="1" name=""/>
        <p:cNvGrpSpPr/>
        <p:nvPr/>
      </p:nvGrpSpPr>
      <p:grpSpPr>
        <a:xfrm>
          <a:off x="0" y="0"/>
          <a:ext cx="0" cy="0"/>
          <a:chOff x="0" y="0"/>
          <a:chExt cx="0" cy="0"/>
        </a:xfrm>
      </p:grpSpPr>
      <p:sp>
        <p:nvSpPr>
          <p:cNvPr id="5" name="Picture Placeholder 1">
            <a:extLst>
              <a:ext uri="{FF2B5EF4-FFF2-40B4-BE49-F238E27FC236}">
                <a16:creationId xmlns:a16="http://schemas.microsoft.com/office/drawing/2014/main" id="{89B6CDB4-3A8E-4D91-810A-42A926027067}"/>
              </a:ext>
            </a:extLst>
          </p:cNvPr>
          <p:cNvSpPr>
            <a:spLocks noGrp="1"/>
          </p:cNvSpPr>
          <p:nvPr>
            <p:ph type="pic" sz="quarter" idx="2" hasCustomPrompt="1"/>
          </p:nvPr>
        </p:nvSpPr>
        <p:spPr>
          <a:xfrm>
            <a:off x="0" y="0"/>
            <a:ext cx="12192000" cy="6858000"/>
          </a:xfrm>
        </p:spPr>
        <p:txBody>
          <a:bodyPr anchor="t"/>
          <a:lstStyle>
            <a:lvl1pPr marL="0" indent="0" algn="ctr">
              <a:buNone/>
              <a:defRPr/>
            </a:lvl1pPr>
          </a:lstStyle>
          <a:p>
            <a:br>
              <a:rPr lang="en-US" dirty="0"/>
            </a:br>
            <a:br>
              <a:rPr lang="en-US" dirty="0"/>
            </a:br>
            <a:br>
              <a:rPr lang="en-US" dirty="0"/>
            </a:br>
            <a:br>
              <a:rPr lang="en-US" dirty="0"/>
            </a:br>
            <a:br>
              <a:rPr lang="en-US" dirty="0"/>
            </a:br>
            <a:r>
              <a:rPr lang="en-US" dirty="0"/>
              <a:t>Click on Icon to add a picture</a:t>
            </a:r>
            <a:br>
              <a:rPr lang="en-US" dirty="0"/>
            </a:br>
            <a:r>
              <a:rPr lang="en-US" dirty="0"/>
              <a:t>Please follow the shortcut in your picture folder</a:t>
            </a:r>
            <a:br>
              <a:rPr lang="en-US" dirty="0"/>
            </a:br>
            <a:r>
              <a:rPr lang="en-US" dirty="0"/>
              <a:t>Use only licensed pictures!</a:t>
            </a:r>
          </a:p>
        </p:txBody>
      </p:sp>
      <p:sp>
        <p:nvSpPr>
          <p:cNvPr id="7" name="Title 1"/>
          <p:cNvSpPr>
            <a:spLocks noGrp="1" noMove="1" noResize="1"/>
          </p:cNvSpPr>
          <p:nvPr>
            <p:ph type="title" hasCustomPrompt="1"/>
          </p:nvPr>
        </p:nvSpPr>
        <p:spPr>
          <a:xfrm>
            <a:off x="480000" y="4704000"/>
            <a:ext cx="11328000" cy="1728000"/>
          </a:xfrm>
          <a:blipFill>
            <a:blip r:embed="rId2"/>
            <a:stretch>
              <a:fillRect/>
            </a:stretch>
          </a:blipFill>
        </p:spPr>
        <p:txBody>
          <a:bodyPr lIns="144000" tIns="360000" rIns="144000" bIns="288000" anchor="t"/>
          <a:lstStyle>
            <a:lvl1pPr>
              <a:defRPr>
                <a:solidFill>
                  <a:schemeClr val="bg1"/>
                </a:solidFill>
              </a:defRPr>
            </a:lvl1pPr>
          </a:lstStyle>
          <a:p>
            <a:r>
              <a:rPr lang="en-US" dirty="0"/>
              <a:t>Subtitle (27 pt, max. 2 lines)</a:t>
            </a:r>
            <a:br>
              <a:rPr lang="en-US" dirty="0"/>
            </a:br>
            <a:r>
              <a:rPr lang="en-US" dirty="0"/>
              <a:t>- Do not resize the placeholder! -</a:t>
            </a:r>
            <a:br>
              <a:rPr lang="en-US" dirty="0"/>
            </a:br>
            <a:endParaRPr lang="en-US" dirty="0"/>
          </a:p>
        </p:txBody>
      </p:sp>
      <p:sp>
        <p:nvSpPr>
          <p:cNvPr id="9" name="Market segment 1">
            <a:extLst>
              <a:ext uri="{FF2B5EF4-FFF2-40B4-BE49-F238E27FC236}">
                <a16:creationId xmlns:a16="http://schemas.microsoft.com/office/drawing/2014/main" id="{33935D49-9FF6-4F81-B3AB-91756B06E046}"/>
              </a:ext>
            </a:extLst>
          </p:cNvPr>
          <p:cNvSpPr>
            <a:spLocks noGrp="1"/>
          </p:cNvSpPr>
          <p:nvPr>
            <p:ph type="body" sz="quarter" idx="9" hasCustomPrompt="1"/>
          </p:nvPr>
        </p:nvSpPr>
        <p:spPr>
          <a:xfrm>
            <a:off x="480000" y="4872000"/>
            <a:ext cx="4224000" cy="273600"/>
          </a:xfrm>
        </p:spPr>
        <p:txBody>
          <a:bodyPr wrap="none" lIns="144000">
            <a:noAutofit/>
          </a:bodyPr>
          <a:lstStyle>
            <a:lvl1pPr marL="0" indent="0">
              <a:buNone/>
              <a:defRPr sz="1733" spc="107" baseline="0">
                <a:solidFill>
                  <a:schemeClr val="tx2"/>
                </a:solidFill>
                <a:latin typeface="+mj-lt"/>
              </a:defRPr>
            </a:lvl1pPr>
            <a:lvl2pPr marL="0" indent="0">
              <a:buNone/>
              <a:defRPr>
                <a:solidFill>
                  <a:schemeClr val="tx2"/>
                </a:solidFill>
              </a:defRPr>
            </a:lvl2pPr>
            <a:lvl3pPr marL="0" indent="0">
              <a:buNone/>
              <a:defRPr>
                <a:solidFill>
                  <a:schemeClr val="tx2"/>
                </a:solidFill>
              </a:defRPr>
            </a:lvl3pPr>
            <a:lvl4pPr marL="0" indent="0">
              <a:buNone/>
              <a:defRPr>
                <a:solidFill>
                  <a:schemeClr val="tx2"/>
                </a:solidFill>
              </a:defRPr>
            </a:lvl4pPr>
            <a:lvl5pPr marL="0" indent="0">
              <a:buNone/>
              <a:defRPr>
                <a:solidFill>
                  <a:schemeClr val="tx2"/>
                </a:solidFill>
              </a:defRPr>
            </a:lvl5pPr>
          </a:lstStyle>
          <a:p>
            <a:pPr lvl="0"/>
            <a:r>
              <a:rPr lang="en-US" dirty="0"/>
              <a:t>Text 13 pt, e.g. market segment</a:t>
            </a:r>
          </a:p>
        </p:txBody>
      </p:sp>
    </p:spTree>
    <p:extLst>
      <p:ext uri="{BB962C8B-B14F-4D97-AF65-F5344CB8AC3E}">
        <p14:creationId xmlns:p14="http://schemas.microsoft.com/office/powerpoint/2010/main" val="1690714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4_Section Header">
    <p:spTree>
      <p:nvGrpSpPr>
        <p:cNvPr id="1" name=""/>
        <p:cNvGrpSpPr/>
        <p:nvPr/>
      </p:nvGrpSpPr>
      <p:grpSpPr>
        <a:xfrm>
          <a:off x="0" y="0"/>
          <a:ext cx="0" cy="0"/>
          <a:chOff x="0" y="0"/>
          <a:chExt cx="0" cy="0"/>
        </a:xfrm>
      </p:grpSpPr>
      <p:sp>
        <p:nvSpPr>
          <p:cNvPr id="5" name="Picture Placeholder 1">
            <a:extLst>
              <a:ext uri="{FF2B5EF4-FFF2-40B4-BE49-F238E27FC236}">
                <a16:creationId xmlns:a16="http://schemas.microsoft.com/office/drawing/2014/main" id="{89B6CDB4-3A8E-4D91-810A-42A926027067}"/>
              </a:ext>
            </a:extLst>
          </p:cNvPr>
          <p:cNvSpPr>
            <a:spLocks noGrp="1"/>
          </p:cNvSpPr>
          <p:nvPr>
            <p:ph type="pic" sz="quarter" idx="2" hasCustomPrompt="1"/>
          </p:nvPr>
        </p:nvSpPr>
        <p:spPr>
          <a:xfrm>
            <a:off x="0" y="0"/>
            <a:ext cx="12192000" cy="6858000"/>
          </a:xfrm>
        </p:spPr>
        <p:txBody>
          <a:bodyPr anchor="t"/>
          <a:lstStyle>
            <a:lvl1pPr marL="0" indent="0" algn="ctr">
              <a:buNone/>
              <a:defRPr/>
            </a:lvl1pPr>
          </a:lstStyle>
          <a:p>
            <a:br>
              <a:rPr lang="en-US" dirty="0"/>
            </a:br>
            <a:br>
              <a:rPr lang="en-US" dirty="0"/>
            </a:br>
            <a:br>
              <a:rPr lang="en-US" dirty="0"/>
            </a:br>
            <a:br>
              <a:rPr lang="en-US" dirty="0"/>
            </a:br>
            <a:br>
              <a:rPr lang="en-US" dirty="0"/>
            </a:br>
            <a:r>
              <a:rPr lang="en-US" dirty="0"/>
              <a:t>Click on Icon to add a picture</a:t>
            </a:r>
            <a:br>
              <a:rPr lang="en-US" dirty="0"/>
            </a:br>
            <a:r>
              <a:rPr lang="en-US" dirty="0"/>
              <a:t>Please follow the shortcut in your picture folder</a:t>
            </a:r>
            <a:br>
              <a:rPr lang="en-US" dirty="0"/>
            </a:br>
            <a:r>
              <a:rPr lang="en-US" dirty="0"/>
              <a:t>Use only licensed pictures!</a:t>
            </a:r>
          </a:p>
        </p:txBody>
      </p:sp>
      <p:sp>
        <p:nvSpPr>
          <p:cNvPr id="7" name="Title 1"/>
          <p:cNvSpPr>
            <a:spLocks noGrp="1" noMove="1" noResize="1"/>
          </p:cNvSpPr>
          <p:nvPr>
            <p:ph type="title" hasCustomPrompt="1"/>
          </p:nvPr>
        </p:nvSpPr>
        <p:spPr>
          <a:xfrm>
            <a:off x="480000" y="4704000"/>
            <a:ext cx="11328000" cy="1728000"/>
          </a:xfrm>
          <a:blipFill>
            <a:blip r:embed="rId2"/>
            <a:stretch>
              <a:fillRect/>
            </a:stretch>
          </a:blipFill>
        </p:spPr>
        <p:txBody>
          <a:bodyPr lIns="144000" tIns="360000" rIns="144000" bIns="288000" anchor="t"/>
          <a:lstStyle>
            <a:lvl1pPr>
              <a:defRPr>
                <a:solidFill>
                  <a:schemeClr val="bg1"/>
                </a:solidFill>
              </a:defRPr>
            </a:lvl1pPr>
          </a:lstStyle>
          <a:p>
            <a:r>
              <a:rPr lang="en-US" dirty="0"/>
              <a:t>Subtitle (27 pt, max. 2 lines)</a:t>
            </a:r>
            <a:br>
              <a:rPr lang="en-US" dirty="0"/>
            </a:br>
            <a:r>
              <a:rPr lang="en-US" dirty="0"/>
              <a:t>- Do not resize the placeholder! -</a:t>
            </a:r>
            <a:br>
              <a:rPr lang="en-US" dirty="0"/>
            </a:br>
            <a:endParaRPr lang="en-US" dirty="0"/>
          </a:p>
        </p:txBody>
      </p:sp>
      <p:sp>
        <p:nvSpPr>
          <p:cNvPr id="9" name="Market segment 1">
            <a:extLst>
              <a:ext uri="{FF2B5EF4-FFF2-40B4-BE49-F238E27FC236}">
                <a16:creationId xmlns:a16="http://schemas.microsoft.com/office/drawing/2014/main" id="{33935D49-9FF6-4F81-B3AB-91756B06E046}"/>
              </a:ext>
            </a:extLst>
          </p:cNvPr>
          <p:cNvSpPr>
            <a:spLocks noGrp="1"/>
          </p:cNvSpPr>
          <p:nvPr>
            <p:ph type="body" sz="quarter" idx="9" hasCustomPrompt="1"/>
          </p:nvPr>
        </p:nvSpPr>
        <p:spPr>
          <a:xfrm>
            <a:off x="480000" y="4872000"/>
            <a:ext cx="4224000" cy="273600"/>
          </a:xfrm>
        </p:spPr>
        <p:txBody>
          <a:bodyPr wrap="none" lIns="144000">
            <a:noAutofit/>
          </a:bodyPr>
          <a:lstStyle>
            <a:lvl1pPr marL="0" indent="0">
              <a:buNone/>
              <a:defRPr sz="1733" spc="107" baseline="0">
                <a:solidFill>
                  <a:schemeClr val="tx2"/>
                </a:solidFill>
                <a:latin typeface="+mj-lt"/>
              </a:defRPr>
            </a:lvl1pPr>
            <a:lvl2pPr marL="0" indent="0">
              <a:buNone/>
              <a:defRPr>
                <a:solidFill>
                  <a:schemeClr val="tx2"/>
                </a:solidFill>
              </a:defRPr>
            </a:lvl2pPr>
            <a:lvl3pPr marL="0" indent="0">
              <a:buNone/>
              <a:defRPr>
                <a:solidFill>
                  <a:schemeClr val="tx2"/>
                </a:solidFill>
              </a:defRPr>
            </a:lvl3pPr>
            <a:lvl4pPr marL="0" indent="0">
              <a:buNone/>
              <a:defRPr>
                <a:solidFill>
                  <a:schemeClr val="tx2"/>
                </a:solidFill>
              </a:defRPr>
            </a:lvl4pPr>
            <a:lvl5pPr marL="0" indent="0">
              <a:buNone/>
              <a:defRPr>
                <a:solidFill>
                  <a:schemeClr val="tx2"/>
                </a:solidFill>
              </a:defRPr>
            </a:lvl5pPr>
          </a:lstStyle>
          <a:p>
            <a:pPr lvl="0"/>
            <a:r>
              <a:rPr lang="en-US" dirty="0"/>
              <a:t>Text 13 pt, e.g. market segment</a:t>
            </a:r>
          </a:p>
        </p:txBody>
      </p:sp>
    </p:spTree>
    <p:extLst>
      <p:ext uri="{BB962C8B-B14F-4D97-AF65-F5344CB8AC3E}">
        <p14:creationId xmlns:p14="http://schemas.microsoft.com/office/powerpoint/2010/main" val="4818449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5_Section Header">
    <p:spTree>
      <p:nvGrpSpPr>
        <p:cNvPr id="1" name=""/>
        <p:cNvGrpSpPr/>
        <p:nvPr/>
      </p:nvGrpSpPr>
      <p:grpSpPr>
        <a:xfrm>
          <a:off x="0" y="0"/>
          <a:ext cx="0" cy="0"/>
          <a:chOff x="0" y="0"/>
          <a:chExt cx="0" cy="0"/>
        </a:xfrm>
      </p:grpSpPr>
      <p:sp>
        <p:nvSpPr>
          <p:cNvPr id="5" name="Picture Placeholder 1">
            <a:extLst>
              <a:ext uri="{FF2B5EF4-FFF2-40B4-BE49-F238E27FC236}">
                <a16:creationId xmlns:a16="http://schemas.microsoft.com/office/drawing/2014/main" id="{89B6CDB4-3A8E-4D91-810A-42A926027067}"/>
              </a:ext>
            </a:extLst>
          </p:cNvPr>
          <p:cNvSpPr>
            <a:spLocks noGrp="1"/>
          </p:cNvSpPr>
          <p:nvPr>
            <p:ph type="pic" sz="quarter" idx="2" hasCustomPrompt="1"/>
          </p:nvPr>
        </p:nvSpPr>
        <p:spPr>
          <a:xfrm>
            <a:off x="0" y="0"/>
            <a:ext cx="12192000" cy="6858000"/>
          </a:xfrm>
        </p:spPr>
        <p:txBody>
          <a:bodyPr anchor="t"/>
          <a:lstStyle>
            <a:lvl1pPr marL="0" indent="0" algn="ctr">
              <a:buNone/>
              <a:defRPr/>
            </a:lvl1pPr>
          </a:lstStyle>
          <a:p>
            <a:br>
              <a:rPr lang="en-US" dirty="0"/>
            </a:br>
            <a:br>
              <a:rPr lang="en-US" dirty="0"/>
            </a:br>
            <a:br>
              <a:rPr lang="en-US" dirty="0"/>
            </a:br>
            <a:br>
              <a:rPr lang="en-US" dirty="0"/>
            </a:br>
            <a:br>
              <a:rPr lang="en-US" dirty="0"/>
            </a:br>
            <a:r>
              <a:rPr lang="en-US" dirty="0"/>
              <a:t>Click on Icon to add a picture</a:t>
            </a:r>
            <a:br>
              <a:rPr lang="en-US" dirty="0"/>
            </a:br>
            <a:r>
              <a:rPr lang="en-US" dirty="0"/>
              <a:t>Please follow the shortcut in your picture folder</a:t>
            </a:r>
            <a:br>
              <a:rPr lang="en-US" dirty="0"/>
            </a:br>
            <a:r>
              <a:rPr lang="en-US" dirty="0"/>
              <a:t>Use only licensed pictures!</a:t>
            </a:r>
          </a:p>
        </p:txBody>
      </p:sp>
      <p:sp>
        <p:nvSpPr>
          <p:cNvPr id="7" name="Title 1"/>
          <p:cNvSpPr>
            <a:spLocks noGrp="1" noMove="1" noResize="1"/>
          </p:cNvSpPr>
          <p:nvPr>
            <p:ph type="title" hasCustomPrompt="1"/>
          </p:nvPr>
        </p:nvSpPr>
        <p:spPr>
          <a:xfrm>
            <a:off x="480000" y="4704000"/>
            <a:ext cx="11328000" cy="1728000"/>
          </a:xfrm>
          <a:blipFill>
            <a:blip r:embed="rId2"/>
            <a:stretch>
              <a:fillRect/>
            </a:stretch>
          </a:blipFill>
        </p:spPr>
        <p:txBody>
          <a:bodyPr lIns="144000" tIns="360000" rIns="144000" bIns="288000" anchor="t"/>
          <a:lstStyle>
            <a:lvl1pPr>
              <a:defRPr>
                <a:solidFill>
                  <a:schemeClr val="bg1"/>
                </a:solidFill>
              </a:defRPr>
            </a:lvl1pPr>
          </a:lstStyle>
          <a:p>
            <a:r>
              <a:rPr lang="en-US" dirty="0"/>
              <a:t>Subtitle (27 pt, max. 2 lines)</a:t>
            </a:r>
            <a:br>
              <a:rPr lang="en-US" dirty="0"/>
            </a:br>
            <a:r>
              <a:rPr lang="en-US" dirty="0"/>
              <a:t>- Do not resize the placeholder! -</a:t>
            </a:r>
            <a:br>
              <a:rPr lang="en-US" dirty="0"/>
            </a:br>
            <a:endParaRPr lang="en-US" dirty="0"/>
          </a:p>
        </p:txBody>
      </p:sp>
      <p:sp>
        <p:nvSpPr>
          <p:cNvPr id="9" name="Market segment 1">
            <a:extLst>
              <a:ext uri="{FF2B5EF4-FFF2-40B4-BE49-F238E27FC236}">
                <a16:creationId xmlns:a16="http://schemas.microsoft.com/office/drawing/2014/main" id="{33935D49-9FF6-4F81-B3AB-91756B06E046}"/>
              </a:ext>
            </a:extLst>
          </p:cNvPr>
          <p:cNvSpPr>
            <a:spLocks noGrp="1"/>
          </p:cNvSpPr>
          <p:nvPr>
            <p:ph type="body" sz="quarter" idx="9" hasCustomPrompt="1"/>
          </p:nvPr>
        </p:nvSpPr>
        <p:spPr>
          <a:xfrm>
            <a:off x="480000" y="4872000"/>
            <a:ext cx="4224000" cy="273600"/>
          </a:xfrm>
        </p:spPr>
        <p:txBody>
          <a:bodyPr wrap="none" lIns="144000">
            <a:noAutofit/>
          </a:bodyPr>
          <a:lstStyle>
            <a:lvl1pPr marL="0" indent="0">
              <a:buNone/>
              <a:defRPr sz="1733" spc="107" baseline="0">
                <a:solidFill>
                  <a:schemeClr val="tx2"/>
                </a:solidFill>
                <a:latin typeface="+mj-lt"/>
              </a:defRPr>
            </a:lvl1pPr>
            <a:lvl2pPr marL="0" indent="0">
              <a:buNone/>
              <a:defRPr>
                <a:solidFill>
                  <a:schemeClr val="tx2"/>
                </a:solidFill>
              </a:defRPr>
            </a:lvl2pPr>
            <a:lvl3pPr marL="0" indent="0">
              <a:buNone/>
              <a:defRPr>
                <a:solidFill>
                  <a:schemeClr val="tx2"/>
                </a:solidFill>
              </a:defRPr>
            </a:lvl3pPr>
            <a:lvl4pPr marL="0" indent="0">
              <a:buNone/>
              <a:defRPr>
                <a:solidFill>
                  <a:schemeClr val="tx2"/>
                </a:solidFill>
              </a:defRPr>
            </a:lvl4pPr>
            <a:lvl5pPr marL="0" indent="0">
              <a:buNone/>
              <a:defRPr>
                <a:solidFill>
                  <a:schemeClr val="tx2"/>
                </a:solidFill>
              </a:defRPr>
            </a:lvl5pPr>
          </a:lstStyle>
          <a:p>
            <a:pPr lvl="0"/>
            <a:r>
              <a:rPr lang="en-US" dirty="0"/>
              <a:t>Text 13 pt, e.g. market segment</a:t>
            </a:r>
          </a:p>
        </p:txBody>
      </p:sp>
    </p:spTree>
    <p:extLst>
      <p:ext uri="{BB962C8B-B14F-4D97-AF65-F5344CB8AC3E}">
        <p14:creationId xmlns:p14="http://schemas.microsoft.com/office/powerpoint/2010/main" val="3275000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6_Section Header">
    <p:spTree>
      <p:nvGrpSpPr>
        <p:cNvPr id="1" name=""/>
        <p:cNvGrpSpPr/>
        <p:nvPr/>
      </p:nvGrpSpPr>
      <p:grpSpPr>
        <a:xfrm>
          <a:off x="0" y="0"/>
          <a:ext cx="0" cy="0"/>
          <a:chOff x="0" y="0"/>
          <a:chExt cx="0" cy="0"/>
        </a:xfrm>
      </p:grpSpPr>
      <p:sp>
        <p:nvSpPr>
          <p:cNvPr id="5" name="Picture Placeholder 1">
            <a:extLst>
              <a:ext uri="{FF2B5EF4-FFF2-40B4-BE49-F238E27FC236}">
                <a16:creationId xmlns:a16="http://schemas.microsoft.com/office/drawing/2014/main" id="{89B6CDB4-3A8E-4D91-810A-42A926027067}"/>
              </a:ext>
            </a:extLst>
          </p:cNvPr>
          <p:cNvSpPr>
            <a:spLocks noGrp="1"/>
          </p:cNvSpPr>
          <p:nvPr>
            <p:ph type="pic" sz="quarter" idx="2" hasCustomPrompt="1"/>
          </p:nvPr>
        </p:nvSpPr>
        <p:spPr>
          <a:xfrm>
            <a:off x="0" y="0"/>
            <a:ext cx="12192000" cy="6858000"/>
          </a:xfrm>
        </p:spPr>
        <p:txBody>
          <a:bodyPr anchor="t"/>
          <a:lstStyle>
            <a:lvl1pPr marL="0" indent="0" algn="ctr">
              <a:buNone/>
              <a:defRPr/>
            </a:lvl1pPr>
          </a:lstStyle>
          <a:p>
            <a:br>
              <a:rPr lang="en-US" dirty="0"/>
            </a:br>
            <a:br>
              <a:rPr lang="en-US" dirty="0"/>
            </a:br>
            <a:br>
              <a:rPr lang="en-US" dirty="0"/>
            </a:br>
            <a:br>
              <a:rPr lang="en-US" dirty="0"/>
            </a:br>
            <a:br>
              <a:rPr lang="en-US" dirty="0"/>
            </a:br>
            <a:r>
              <a:rPr lang="en-US" dirty="0"/>
              <a:t>Click on Icon to add a picture</a:t>
            </a:r>
            <a:br>
              <a:rPr lang="en-US" dirty="0"/>
            </a:br>
            <a:r>
              <a:rPr lang="en-US" dirty="0"/>
              <a:t>Please follow the shortcut in your picture folder</a:t>
            </a:r>
            <a:br>
              <a:rPr lang="en-US" dirty="0"/>
            </a:br>
            <a:r>
              <a:rPr lang="en-US" dirty="0"/>
              <a:t>Use only licensed pictures!</a:t>
            </a:r>
          </a:p>
        </p:txBody>
      </p:sp>
      <p:sp>
        <p:nvSpPr>
          <p:cNvPr id="7" name="Title 1"/>
          <p:cNvSpPr>
            <a:spLocks noGrp="1" noMove="1" noResize="1"/>
          </p:cNvSpPr>
          <p:nvPr>
            <p:ph type="title" hasCustomPrompt="1"/>
          </p:nvPr>
        </p:nvSpPr>
        <p:spPr>
          <a:xfrm>
            <a:off x="480000" y="4704000"/>
            <a:ext cx="11328000" cy="1728000"/>
          </a:xfrm>
          <a:blipFill>
            <a:blip r:embed="rId2"/>
            <a:stretch>
              <a:fillRect/>
            </a:stretch>
          </a:blipFill>
        </p:spPr>
        <p:txBody>
          <a:bodyPr lIns="144000" tIns="360000" rIns="144000" bIns="288000" anchor="t"/>
          <a:lstStyle>
            <a:lvl1pPr>
              <a:defRPr>
                <a:solidFill>
                  <a:schemeClr val="bg1"/>
                </a:solidFill>
              </a:defRPr>
            </a:lvl1pPr>
          </a:lstStyle>
          <a:p>
            <a:r>
              <a:rPr lang="en-US" dirty="0"/>
              <a:t>Subtitle (27 pt, max. 2 lines)</a:t>
            </a:r>
            <a:br>
              <a:rPr lang="en-US" dirty="0"/>
            </a:br>
            <a:r>
              <a:rPr lang="en-US" dirty="0"/>
              <a:t>- Do not resize the placeholder! -</a:t>
            </a:r>
            <a:br>
              <a:rPr lang="en-US" dirty="0"/>
            </a:br>
            <a:endParaRPr lang="en-US" dirty="0"/>
          </a:p>
        </p:txBody>
      </p:sp>
      <p:sp>
        <p:nvSpPr>
          <p:cNvPr id="9" name="Market segment 1">
            <a:extLst>
              <a:ext uri="{FF2B5EF4-FFF2-40B4-BE49-F238E27FC236}">
                <a16:creationId xmlns:a16="http://schemas.microsoft.com/office/drawing/2014/main" id="{33935D49-9FF6-4F81-B3AB-91756B06E046}"/>
              </a:ext>
            </a:extLst>
          </p:cNvPr>
          <p:cNvSpPr>
            <a:spLocks noGrp="1"/>
          </p:cNvSpPr>
          <p:nvPr>
            <p:ph type="body" sz="quarter" idx="9" hasCustomPrompt="1"/>
          </p:nvPr>
        </p:nvSpPr>
        <p:spPr>
          <a:xfrm>
            <a:off x="480000" y="4872000"/>
            <a:ext cx="4224000" cy="273600"/>
          </a:xfrm>
        </p:spPr>
        <p:txBody>
          <a:bodyPr wrap="none" lIns="144000">
            <a:noAutofit/>
          </a:bodyPr>
          <a:lstStyle>
            <a:lvl1pPr marL="0" indent="0">
              <a:buNone/>
              <a:defRPr sz="1733" spc="107" baseline="0">
                <a:solidFill>
                  <a:schemeClr val="tx2"/>
                </a:solidFill>
                <a:latin typeface="+mj-lt"/>
              </a:defRPr>
            </a:lvl1pPr>
            <a:lvl2pPr marL="0" indent="0">
              <a:buNone/>
              <a:defRPr>
                <a:solidFill>
                  <a:schemeClr val="tx2"/>
                </a:solidFill>
              </a:defRPr>
            </a:lvl2pPr>
            <a:lvl3pPr marL="0" indent="0">
              <a:buNone/>
              <a:defRPr>
                <a:solidFill>
                  <a:schemeClr val="tx2"/>
                </a:solidFill>
              </a:defRPr>
            </a:lvl3pPr>
            <a:lvl4pPr marL="0" indent="0">
              <a:buNone/>
              <a:defRPr>
                <a:solidFill>
                  <a:schemeClr val="tx2"/>
                </a:solidFill>
              </a:defRPr>
            </a:lvl4pPr>
            <a:lvl5pPr marL="0" indent="0">
              <a:buNone/>
              <a:defRPr>
                <a:solidFill>
                  <a:schemeClr val="tx2"/>
                </a:solidFill>
              </a:defRPr>
            </a:lvl5pPr>
          </a:lstStyle>
          <a:p>
            <a:pPr lvl="0"/>
            <a:r>
              <a:rPr lang="en-US" dirty="0"/>
              <a:t>Text 13 pt, e.g. market segment</a:t>
            </a:r>
          </a:p>
        </p:txBody>
      </p:sp>
    </p:spTree>
    <p:extLst>
      <p:ext uri="{BB962C8B-B14F-4D97-AF65-F5344CB8AC3E}">
        <p14:creationId xmlns:p14="http://schemas.microsoft.com/office/powerpoint/2010/main" val="42088538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7_Section Header">
    <p:spTree>
      <p:nvGrpSpPr>
        <p:cNvPr id="1" name=""/>
        <p:cNvGrpSpPr/>
        <p:nvPr/>
      </p:nvGrpSpPr>
      <p:grpSpPr>
        <a:xfrm>
          <a:off x="0" y="0"/>
          <a:ext cx="0" cy="0"/>
          <a:chOff x="0" y="0"/>
          <a:chExt cx="0" cy="0"/>
        </a:xfrm>
      </p:grpSpPr>
      <p:sp>
        <p:nvSpPr>
          <p:cNvPr id="5" name="Picture Placeholder 1">
            <a:extLst>
              <a:ext uri="{FF2B5EF4-FFF2-40B4-BE49-F238E27FC236}">
                <a16:creationId xmlns:a16="http://schemas.microsoft.com/office/drawing/2014/main" id="{89B6CDB4-3A8E-4D91-810A-42A926027067}"/>
              </a:ext>
            </a:extLst>
          </p:cNvPr>
          <p:cNvSpPr>
            <a:spLocks noGrp="1"/>
          </p:cNvSpPr>
          <p:nvPr>
            <p:ph type="pic" sz="quarter" idx="2" hasCustomPrompt="1"/>
          </p:nvPr>
        </p:nvSpPr>
        <p:spPr>
          <a:xfrm>
            <a:off x="0" y="0"/>
            <a:ext cx="12192000" cy="6858000"/>
          </a:xfrm>
        </p:spPr>
        <p:txBody>
          <a:bodyPr anchor="t"/>
          <a:lstStyle>
            <a:lvl1pPr marL="0" indent="0" algn="ctr">
              <a:buNone/>
              <a:defRPr/>
            </a:lvl1pPr>
          </a:lstStyle>
          <a:p>
            <a:br>
              <a:rPr lang="en-US" dirty="0"/>
            </a:br>
            <a:br>
              <a:rPr lang="en-US" dirty="0"/>
            </a:br>
            <a:br>
              <a:rPr lang="en-US" dirty="0"/>
            </a:br>
            <a:br>
              <a:rPr lang="en-US" dirty="0"/>
            </a:br>
            <a:br>
              <a:rPr lang="en-US" dirty="0"/>
            </a:br>
            <a:r>
              <a:rPr lang="en-US" dirty="0"/>
              <a:t>Click on Icon to add a picture</a:t>
            </a:r>
            <a:br>
              <a:rPr lang="en-US" dirty="0"/>
            </a:br>
            <a:r>
              <a:rPr lang="en-US" dirty="0"/>
              <a:t>Please follow the shortcut in your picture folder</a:t>
            </a:r>
            <a:br>
              <a:rPr lang="en-US" dirty="0"/>
            </a:br>
            <a:r>
              <a:rPr lang="en-US" dirty="0"/>
              <a:t>Use only licensed pictures!</a:t>
            </a:r>
          </a:p>
        </p:txBody>
      </p:sp>
      <p:sp>
        <p:nvSpPr>
          <p:cNvPr id="7" name="Title 1"/>
          <p:cNvSpPr>
            <a:spLocks noGrp="1" noMove="1" noResize="1"/>
          </p:cNvSpPr>
          <p:nvPr>
            <p:ph type="title" hasCustomPrompt="1"/>
          </p:nvPr>
        </p:nvSpPr>
        <p:spPr>
          <a:xfrm>
            <a:off x="480000" y="4704000"/>
            <a:ext cx="11328000" cy="1728000"/>
          </a:xfrm>
          <a:blipFill>
            <a:blip r:embed="rId2"/>
            <a:stretch>
              <a:fillRect/>
            </a:stretch>
          </a:blipFill>
        </p:spPr>
        <p:txBody>
          <a:bodyPr lIns="144000" tIns="360000" rIns="144000" bIns="288000" anchor="t"/>
          <a:lstStyle>
            <a:lvl1pPr>
              <a:defRPr>
                <a:solidFill>
                  <a:schemeClr val="bg1"/>
                </a:solidFill>
              </a:defRPr>
            </a:lvl1pPr>
          </a:lstStyle>
          <a:p>
            <a:r>
              <a:rPr lang="en-US" dirty="0"/>
              <a:t>Subtitle (27 pt, max. 2 lines)</a:t>
            </a:r>
            <a:br>
              <a:rPr lang="en-US" dirty="0"/>
            </a:br>
            <a:r>
              <a:rPr lang="en-US" dirty="0"/>
              <a:t>- Do not resize the placeholder! -</a:t>
            </a:r>
            <a:br>
              <a:rPr lang="en-US" dirty="0"/>
            </a:br>
            <a:endParaRPr lang="en-US" dirty="0"/>
          </a:p>
        </p:txBody>
      </p:sp>
      <p:sp>
        <p:nvSpPr>
          <p:cNvPr id="9" name="Market segment 1">
            <a:extLst>
              <a:ext uri="{FF2B5EF4-FFF2-40B4-BE49-F238E27FC236}">
                <a16:creationId xmlns:a16="http://schemas.microsoft.com/office/drawing/2014/main" id="{33935D49-9FF6-4F81-B3AB-91756B06E046}"/>
              </a:ext>
            </a:extLst>
          </p:cNvPr>
          <p:cNvSpPr>
            <a:spLocks noGrp="1"/>
          </p:cNvSpPr>
          <p:nvPr>
            <p:ph type="body" sz="quarter" idx="9" hasCustomPrompt="1"/>
          </p:nvPr>
        </p:nvSpPr>
        <p:spPr>
          <a:xfrm>
            <a:off x="480000" y="4872000"/>
            <a:ext cx="4224000" cy="273600"/>
          </a:xfrm>
        </p:spPr>
        <p:txBody>
          <a:bodyPr wrap="none" lIns="144000">
            <a:noAutofit/>
          </a:bodyPr>
          <a:lstStyle>
            <a:lvl1pPr marL="0" indent="0">
              <a:buNone/>
              <a:defRPr sz="1733" spc="107" baseline="0">
                <a:solidFill>
                  <a:schemeClr val="tx2"/>
                </a:solidFill>
                <a:latin typeface="+mj-lt"/>
              </a:defRPr>
            </a:lvl1pPr>
            <a:lvl2pPr marL="0" indent="0">
              <a:buNone/>
              <a:defRPr>
                <a:solidFill>
                  <a:schemeClr val="tx2"/>
                </a:solidFill>
              </a:defRPr>
            </a:lvl2pPr>
            <a:lvl3pPr marL="0" indent="0">
              <a:buNone/>
              <a:defRPr>
                <a:solidFill>
                  <a:schemeClr val="tx2"/>
                </a:solidFill>
              </a:defRPr>
            </a:lvl3pPr>
            <a:lvl4pPr marL="0" indent="0">
              <a:buNone/>
              <a:defRPr>
                <a:solidFill>
                  <a:schemeClr val="tx2"/>
                </a:solidFill>
              </a:defRPr>
            </a:lvl4pPr>
            <a:lvl5pPr marL="0" indent="0">
              <a:buNone/>
              <a:defRPr>
                <a:solidFill>
                  <a:schemeClr val="tx2"/>
                </a:solidFill>
              </a:defRPr>
            </a:lvl5pPr>
          </a:lstStyle>
          <a:p>
            <a:pPr lvl="0"/>
            <a:r>
              <a:rPr lang="en-US" dirty="0"/>
              <a:t>Text 13 pt, e.g. market segment</a:t>
            </a:r>
          </a:p>
        </p:txBody>
      </p:sp>
    </p:spTree>
    <p:extLst>
      <p:ext uri="{BB962C8B-B14F-4D97-AF65-F5344CB8AC3E}">
        <p14:creationId xmlns:p14="http://schemas.microsoft.com/office/powerpoint/2010/main" val="2038591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2020F-BB53-4EA0-BAA2-2A793CBE94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F4EA82-230C-40D4-A36A-5AE7ED781BC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FDAA9C-7682-4EA9-88E9-88BC2A656E26}"/>
              </a:ext>
            </a:extLst>
          </p:cNvPr>
          <p:cNvSpPr>
            <a:spLocks noGrp="1"/>
          </p:cNvSpPr>
          <p:nvPr>
            <p:ph type="dt" sz="half" idx="10"/>
          </p:nvPr>
        </p:nvSpPr>
        <p:spPr/>
        <p:txBody>
          <a:bodyPr/>
          <a:lstStyle/>
          <a:p>
            <a:fld id="{0B7A1C61-3705-44A5-9DF2-320A15F1AC6F}" type="datetimeFigureOut">
              <a:rPr lang="en-US" smtClean="0"/>
              <a:t>3/17/2023</a:t>
            </a:fld>
            <a:endParaRPr lang="en-US"/>
          </a:p>
        </p:txBody>
      </p:sp>
      <p:sp>
        <p:nvSpPr>
          <p:cNvPr id="5" name="Footer Placeholder 4">
            <a:extLst>
              <a:ext uri="{FF2B5EF4-FFF2-40B4-BE49-F238E27FC236}">
                <a16:creationId xmlns:a16="http://schemas.microsoft.com/office/drawing/2014/main" id="{75A14F1E-6720-4FDF-BC8A-61BB64823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7474A6-F0B2-4CD4-9D06-DBBB44717ED0}"/>
              </a:ext>
            </a:extLst>
          </p:cNvPr>
          <p:cNvSpPr>
            <a:spLocks noGrp="1"/>
          </p:cNvSpPr>
          <p:nvPr>
            <p:ph type="sldNum" sz="quarter" idx="12"/>
          </p:nvPr>
        </p:nvSpPr>
        <p:spPr/>
        <p:txBody>
          <a:bodyPr/>
          <a:lstStyle/>
          <a:p>
            <a:fld id="{726CF5FD-8932-46E0-804B-2E9C127A4F6D}" type="slidenum">
              <a:rPr lang="en-US" smtClean="0"/>
              <a:t>‹#›</a:t>
            </a:fld>
            <a:endParaRPr lang="en-US"/>
          </a:p>
        </p:txBody>
      </p:sp>
    </p:spTree>
    <p:extLst>
      <p:ext uri="{BB962C8B-B14F-4D97-AF65-F5344CB8AC3E}">
        <p14:creationId xmlns:p14="http://schemas.microsoft.com/office/powerpoint/2010/main" val="6716625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8_Section Header">
    <p:spTree>
      <p:nvGrpSpPr>
        <p:cNvPr id="1" name=""/>
        <p:cNvGrpSpPr/>
        <p:nvPr/>
      </p:nvGrpSpPr>
      <p:grpSpPr>
        <a:xfrm>
          <a:off x="0" y="0"/>
          <a:ext cx="0" cy="0"/>
          <a:chOff x="0" y="0"/>
          <a:chExt cx="0" cy="0"/>
        </a:xfrm>
      </p:grpSpPr>
      <p:sp>
        <p:nvSpPr>
          <p:cNvPr id="5" name="Picture Placeholder 1">
            <a:extLst>
              <a:ext uri="{FF2B5EF4-FFF2-40B4-BE49-F238E27FC236}">
                <a16:creationId xmlns:a16="http://schemas.microsoft.com/office/drawing/2014/main" id="{89B6CDB4-3A8E-4D91-810A-42A926027067}"/>
              </a:ext>
            </a:extLst>
          </p:cNvPr>
          <p:cNvSpPr>
            <a:spLocks noGrp="1"/>
          </p:cNvSpPr>
          <p:nvPr>
            <p:ph type="pic" sz="quarter" idx="2" hasCustomPrompt="1"/>
          </p:nvPr>
        </p:nvSpPr>
        <p:spPr>
          <a:xfrm>
            <a:off x="0" y="0"/>
            <a:ext cx="12192000" cy="6858000"/>
          </a:xfrm>
        </p:spPr>
        <p:txBody>
          <a:bodyPr anchor="t"/>
          <a:lstStyle>
            <a:lvl1pPr marL="0" indent="0" algn="ctr">
              <a:buNone/>
              <a:defRPr/>
            </a:lvl1pPr>
          </a:lstStyle>
          <a:p>
            <a:br>
              <a:rPr lang="en-US" dirty="0"/>
            </a:br>
            <a:br>
              <a:rPr lang="en-US" dirty="0"/>
            </a:br>
            <a:br>
              <a:rPr lang="en-US" dirty="0"/>
            </a:br>
            <a:br>
              <a:rPr lang="en-US" dirty="0"/>
            </a:br>
            <a:br>
              <a:rPr lang="en-US" dirty="0"/>
            </a:br>
            <a:r>
              <a:rPr lang="en-US" dirty="0"/>
              <a:t>Click on Icon to add a picture</a:t>
            </a:r>
            <a:br>
              <a:rPr lang="en-US" dirty="0"/>
            </a:br>
            <a:r>
              <a:rPr lang="en-US" dirty="0"/>
              <a:t>Please follow the shortcut in your picture folder</a:t>
            </a:r>
            <a:br>
              <a:rPr lang="en-US" dirty="0"/>
            </a:br>
            <a:r>
              <a:rPr lang="en-US" dirty="0"/>
              <a:t>Use only licensed pictures!</a:t>
            </a:r>
          </a:p>
        </p:txBody>
      </p:sp>
      <p:sp>
        <p:nvSpPr>
          <p:cNvPr id="7" name="Title 1"/>
          <p:cNvSpPr>
            <a:spLocks noGrp="1" noMove="1" noResize="1"/>
          </p:cNvSpPr>
          <p:nvPr>
            <p:ph type="title" hasCustomPrompt="1"/>
          </p:nvPr>
        </p:nvSpPr>
        <p:spPr>
          <a:xfrm>
            <a:off x="480000" y="4704000"/>
            <a:ext cx="11328000" cy="1728000"/>
          </a:xfrm>
          <a:blipFill>
            <a:blip r:embed="rId2"/>
            <a:stretch>
              <a:fillRect/>
            </a:stretch>
          </a:blipFill>
        </p:spPr>
        <p:txBody>
          <a:bodyPr lIns="144000" tIns="360000" rIns="144000" bIns="288000" anchor="t"/>
          <a:lstStyle>
            <a:lvl1pPr>
              <a:defRPr>
                <a:solidFill>
                  <a:schemeClr val="bg1"/>
                </a:solidFill>
              </a:defRPr>
            </a:lvl1pPr>
          </a:lstStyle>
          <a:p>
            <a:r>
              <a:rPr lang="en-US" dirty="0"/>
              <a:t>Subtitle (27 pt, max. 2 lines)</a:t>
            </a:r>
            <a:br>
              <a:rPr lang="en-US" dirty="0"/>
            </a:br>
            <a:r>
              <a:rPr lang="en-US" dirty="0"/>
              <a:t>- Do not resize the placeholder! -</a:t>
            </a:r>
            <a:br>
              <a:rPr lang="en-US" dirty="0"/>
            </a:br>
            <a:endParaRPr lang="en-US" dirty="0"/>
          </a:p>
        </p:txBody>
      </p:sp>
      <p:sp>
        <p:nvSpPr>
          <p:cNvPr id="9" name="Market segment 1">
            <a:extLst>
              <a:ext uri="{FF2B5EF4-FFF2-40B4-BE49-F238E27FC236}">
                <a16:creationId xmlns:a16="http://schemas.microsoft.com/office/drawing/2014/main" id="{33935D49-9FF6-4F81-B3AB-91756B06E046}"/>
              </a:ext>
            </a:extLst>
          </p:cNvPr>
          <p:cNvSpPr>
            <a:spLocks noGrp="1"/>
          </p:cNvSpPr>
          <p:nvPr>
            <p:ph type="body" sz="quarter" idx="9" hasCustomPrompt="1"/>
          </p:nvPr>
        </p:nvSpPr>
        <p:spPr>
          <a:xfrm>
            <a:off x="480000" y="4872000"/>
            <a:ext cx="4224000" cy="273600"/>
          </a:xfrm>
        </p:spPr>
        <p:txBody>
          <a:bodyPr wrap="none" lIns="144000">
            <a:noAutofit/>
          </a:bodyPr>
          <a:lstStyle>
            <a:lvl1pPr marL="0" indent="0">
              <a:buNone/>
              <a:defRPr sz="1733" spc="107" baseline="0">
                <a:solidFill>
                  <a:schemeClr val="tx2"/>
                </a:solidFill>
                <a:latin typeface="+mj-lt"/>
              </a:defRPr>
            </a:lvl1pPr>
            <a:lvl2pPr marL="0" indent="0">
              <a:buNone/>
              <a:defRPr>
                <a:solidFill>
                  <a:schemeClr val="tx2"/>
                </a:solidFill>
              </a:defRPr>
            </a:lvl2pPr>
            <a:lvl3pPr marL="0" indent="0">
              <a:buNone/>
              <a:defRPr>
                <a:solidFill>
                  <a:schemeClr val="tx2"/>
                </a:solidFill>
              </a:defRPr>
            </a:lvl3pPr>
            <a:lvl4pPr marL="0" indent="0">
              <a:buNone/>
              <a:defRPr>
                <a:solidFill>
                  <a:schemeClr val="tx2"/>
                </a:solidFill>
              </a:defRPr>
            </a:lvl4pPr>
            <a:lvl5pPr marL="0" indent="0">
              <a:buNone/>
              <a:defRPr>
                <a:solidFill>
                  <a:schemeClr val="tx2"/>
                </a:solidFill>
              </a:defRPr>
            </a:lvl5pPr>
          </a:lstStyle>
          <a:p>
            <a:pPr lvl="0"/>
            <a:r>
              <a:rPr lang="en-US" dirty="0"/>
              <a:t>Text 13 pt, e.g. market segment</a:t>
            </a:r>
          </a:p>
        </p:txBody>
      </p:sp>
    </p:spTree>
    <p:extLst>
      <p:ext uri="{BB962C8B-B14F-4D97-AF65-F5344CB8AC3E}">
        <p14:creationId xmlns:p14="http://schemas.microsoft.com/office/powerpoint/2010/main" val="15338298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9_Section Header">
    <p:spTree>
      <p:nvGrpSpPr>
        <p:cNvPr id="1" name=""/>
        <p:cNvGrpSpPr/>
        <p:nvPr/>
      </p:nvGrpSpPr>
      <p:grpSpPr>
        <a:xfrm>
          <a:off x="0" y="0"/>
          <a:ext cx="0" cy="0"/>
          <a:chOff x="0" y="0"/>
          <a:chExt cx="0" cy="0"/>
        </a:xfrm>
      </p:grpSpPr>
      <p:sp>
        <p:nvSpPr>
          <p:cNvPr id="5" name="Picture Placeholder 1">
            <a:extLst>
              <a:ext uri="{FF2B5EF4-FFF2-40B4-BE49-F238E27FC236}">
                <a16:creationId xmlns:a16="http://schemas.microsoft.com/office/drawing/2014/main" id="{89B6CDB4-3A8E-4D91-810A-42A926027067}"/>
              </a:ext>
            </a:extLst>
          </p:cNvPr>
          <p:cNvSpPr>
            <a:spLocks noGrp="1"/>
          </p:cNvSpPr>
          <p:nvPr>
            <p:ph type="pic" sz="quarter" idx="2" hasCustomPrompt="1"/>
          </p:nvPr>
        </p:nvSpPr>
        <p:spPr>
          <a:xfrm>
            <a:off x="0" y="0"/>
            <a:ext cx="12192000" cy="6858000"/>
          </a:xfrm>
        </p:spPr>
        <p:txBody>
          <a:bodyPr anchor="t"/>
          <a:lstStyle>
            <a:lvl1pPr marL="0" indent="0" algn="ctr">
              <a:buNone/>
              <a:defRPr/>
            </a:lvl1pPr>
          </a:lstStyle>
          <a:p>
            <a:br>
              <a:rPr lang="en-US" dirty="0"/>
            </a:br>
            <a:br>
              <a:rPr lang="en-US" dirty="0"/>
            </a:br>
            <a:br>
              <a:rPr lang="en-US" dirty="0"/>
            </a:br>
            <a:br>
              <a:rPr lang="en-US" dirty="0"/>
            </a:br>
            <a:br>
              <a:rPr lang="en-US" dirty="0"/>
            </a:br>
            <a:r>
              <a:rPr lang="en-US" dirty="0"/>
              <a:t>Click on Icon to add a picture</a:t>
            </a:r>
            <a:br>
              <a:rPr lang="en-US" dirty="0"/>
            </a:br>
            <a:r>
              <a:rPr lang="en-US" dirty="0"/>
              <a:t>Please follow the shortcut in your picture folder</a:t>
            </a:r>
            <a:br>
              <a:rPr lang="en-US" dirty="0"/>
            </a:br>
            <a:r>
              <a:rPr lang="en-US" dirty="0"/>
              <a:t>Use only licensed pictures!</a:t>
            </a:r>
          </a:p>
        </p:txBody>
      </p:sp>
      <p:sp>
        <p:nvSpPr>
          <p:cNvPr id="7" name="Title 1"/>
          <p:cNvSpPr>
            <a:spLocks noGrp="1" noMove="1" noResize="1"/>
          </p:cNvSpPr>
          <p:nvPr>
            <p:ph type="title" hasCustomPrompt="1"/>
          </p:nvPr>
        </p:nvSpPr>
        <p:spPr>
          <a:xfrm>
            <a:off x="480000" y="4704000"/>
            <a:ext cx="11328000" cy="1728000"/>
          </a:xfrm>
          <a:blipFill>
            <a:blip r:embed="rId2"/>
            <a:stretch>
              <a:fillRect/>
            </a:stretch>
          </a:blipFill>
        </p:spPr>
        <p:txBody>
          <a:bodyPr lIns="144000" tIns="360000" rIns="144000" bIns="288000" anchor="t"/>
          <a:lstStyle>
            <a:lvl1pPr>
              <a:defRPr>
                <a:solidFill>
                  <a:schemeClr val="bg1"/>
                </a:solidFill>
              </a:defRPr>
            </a:lvl1pPr>
          </a:lstStyle>
          <a:p>
            <a:r>
              <a:rPr lang="en-US" dirty="0"/>
              <a:t>Subtitle (27 pt, max. 2 lines)</a:t>
            </a:r>
            <a:br>
              <a:rPr lang="en-US" dirty="0"/>
            </a:br>
            <a:r>
              <a:rPr lang="en-US" dirty="0"/>
              <a:t>- Do not resize the placeholder! -</a:t>
            </a:r>
            <a:br>
              <a:rPr lang="en-US" dirty="0"/>
            </a:br>
            <a:endParaRPr lang="en-US" dirty="0"/>
          </a:p>
        </p:txBody>
      </p:sp>
      <p:sp>
        <p:nvSpPr>
          <p:cNvPr id="9" name="Market segment 1">
            <a:extLst>
              <a:ext uri="{FF2B5EF4-FFF2-40B4-BE49-F238E27FC236}">
                <a16:creationId xmlns:a16="http://schemas.microsoft.com/office/drawing/2014/main" id="{33935D49-9FF6-4F81-B3AB-91756B06E046}"/>
              </a:ext>
            </a:extLst>
          </p:cNvPr>
          <p:cNvSpPr>
            <a:spLocks noGrp="1"/>
          </p:cNvSpPr>
          <p:nvPr>
            <p:ph type="body" sz="quarter" idx="9" hasCustomPrompt="1"/>
          </p:nvPr>
        </p:nvSpPr>
        <p:spPr>
          <a:xfrm>
            <a:off x="480000" y="4872000"/>
            <a:ext cx="4224000" cy="273600"/>
          </a:xfrm>
        </p:spPr>
        <p:txBody>
          <a:bodyPr wrap="none" lIns="144000">
            <a:noAutofit/>
          </a:bodyPr>
          <a:lstStyle>
            <a:lvl1pPr marL="0" indent="0">
              <a:buNone/>
              <a:defRPr sz="1733" spc="107" baseline="0">
                <a:solidFill>
                  <a:schemeClr val="tx2"/>
                </a:solidFill>
                <a:latin typeface="+mj-lt"/>
              </a:defRPr>
            </a:lvl1pPr>
            <a:lvl2pPr marL="0" indent="0">
              <a:buNone/>
              <a:defRPr>
                <a:solidFill>
                  <a:schemeClr val="tx2"/>
                </a:solidFill>
              </a:defRPr>
            </a:lvl2pPr>
            <a:lvl3pPr marL="0" indent="0">
              <a:buNone/>
              <a:defRPr>
                <a:solidFill>
                  <a:schemeClr val="tx2"/>
                </a:solidFill>
              </a:defRPr>
            </a:lvl3pPr>
            <a:lvl4pPr marL="0" indent="0">
              <a:buNone/>
              <a:defRPr>
                <a:solidFill>
                  <a:schemeClr val="tx2"/>
                </a:solidFill>
              </a:defRPr>
            </a:lvl4pPr>
            <a:lvl5pPr marL="0" indent="0">
              <a:buNone/>
              <a:defRPr>
                <a:solidFill>
                  <a:schemeClr val="tx2"/>
                </a:solidFill>
              </a:defRPr>
            </a:lvl5pPr>
          </a:lstStyle>
          <a:p>
            <a:pPr lvl="0"/>
            <a:r>
              <a:rPr lang="en-US" dirty="0"/>
              <a:t>Text 13 pt, e.g. market segment</a:t>
            </a:r>
          </a:p>
        </p:txBody>
      </p:sp>
    </p:spTree>
    <p:extLst>
      <p:ext uri="{BB962C8B-B14F-4D97-AF65-F5344CB8AC3E}">
        <p14:creationId xmlns:p14="http://schemas.microsoft.com/office/powerpoint/2010/main" val="1417732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54903-6CD7-436D-90D1-97F9C9BB26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83A83B-3BAB-4786-8A7B-B328A764A6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0040554-6568-4E5B-8A18-FA7C3C489E6D}"/>
              </a:ext>
            </a:extLst>
          </p:cNvPr>
          <p:cNvSpPr>
            <a:spLocks noGrp="1"/>
          </p:cNvSpPr>
          <p:nvPr>
            <p:ph type="dt" sz="half" idx="10"/>
          </p:nvPr>
        </p:nvSpPr>
        <p:spPr/>
        <p:txBody>
          <a:bodyPr/>
          <a:lstStyle/>
          <a:p>
            <a:fld id="{0B7A1C61-3705-44A5-9DF2-320A15F1AC6F}" type="datetimeFigureOut">
              <a:rPr lang="en-US" smtClean="0"/>
              <a:t>3/17/2023</a:t>
            </a:fld>
            <a:endParaRPr lang="en-US"/>
          </a:p>
        </p:txBody>
      </p:sp>
      <p:sp>
        <p:nvSpPr>
          <p:cNvPr id="5" name="Footer Placeholder 4">
            <a:extLst>
              <a:ext uri="{FF2B5EF4-FFF2-40B4-BE49-F238E27FC236}">
                <a16:creationId xmlns:a16="http://schemas.microsoft.com/office/drawing/2014/main" id="{D90C996A-452A-4297-A5B1-94D1A0F56B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516D27-266E-4CDD-9F8E-5CF879E70EDD}"/>
              </a:ext>
            </a:extLst>
          </p:cNvPr>
          <p:cNvSpPr>
            <a:spLocks noGrp="1"/>
          </p:cNvSpPr>
          <p:nvPr>
            <p:ph type="sldNum" sz="quarter" idx="12"/>
          </p:nvPr>
        </p:nvSpPr>
        <p:spPr/>
        <p:txBody>
          <a:bodyPr/>
          <a:lstStyle/>
          <a:p>
            <a:fld id="{726CF5FD-8932-46E0-804B-2E9C127A4F6D}" type="slidenum">
              <a:rPr lang="en-US" smtClean="0"/>
              <a:t>‹#›</a:t>
            </a:fld>
            <a:endParaRPr lang="en-US"/>
          </a:p>
        </p:txBody>
      </p:sp>
    </p:spTree>
    <p:extLst>
      <p:ext uri="{BB962C8B-B14F-4D97-AF65-F5344CB8AC3E}">
        <p14:creationId xmlns:p14="http://schemas.microsoft.com/office/powerpoint/2010/main" val="1508452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0F98-C47D-4F4C-AE49-FFC96CC75B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971739-812E-4121-BB22-7385735D3E1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4A959A-B98B-47B2-9D40-10C7E8DC7B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3B54F4-27D8-4A93-8950-9DFB9091072A}"/>
              </a:ext>
            </a:extLst>
          </p:cNvPr>
          <p:cNvSpPr>
            <a:spLocks noGrp="1"/>
          </p:cNvSpPr>
          <p:nvPr>
            <p:ph type="dt" sz="half" idx="10"/>
          </p:nvPr>
        </p:nvSpPr>
        <p:spPr/>
        <p:txBody>
          <a:bodyPr/>
          <a:lstStyle/>
          <a:p>
            <a:fld id="{0B7A1C61-3705-44A5-9DF2-320A15F1AC6F}" type="datetimeFigureOut">
              <a:rPr lang="en-US" smtClean="0"/>
              <a:t>3/17/2023</a:t>
            </a:fld>
            <a:endParaRPr lang="en-US"/>
          </a:p>
        </p:txBody>
      </p:sp>
      <p:sp>
        <p:nvSpPr>
          <p:cNvPr id="6" name="Footer Placeholder 5">
            <a:extLst>
              <a:ext uri="{FF2B5EF4-FFF2-40B4-BE49-F238E27FC236}">
                <a16:creationId xmlns:a16="http://schemas.microsoft.com/office/drawing/2014/main" id="{6FC1DEA7-BE5E-40FE-A47C-AD23620D03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B1F91-B796-4F34-8BBD-C70ADA8C00D8}"/>
              </a:ext>
            </a:extLst>
          </p:cNvPr>
          <p:cNvSpPr>
            <a:spLocks noGrp="1"/>
          </p:cNvSpPr>
          <p:nvPr>
            <p:ph type="sldNum" sz="quarter" idx="12"/>
          </p:nvPr>
        </p:nvSpPr>
        <p:spPr/>
        <p:txBody>
          <a:bodyPr/>
          <a:lstStyle/>
          <a:p>
            <a:fld id="{726CF5FD-8932-46E0-804B-2E9C127A4F6D}" type="slidenum">
              <a:rPr lang="en-US" smtClean="0"/>
              <a:t>‹#›</a:t>
            </a:fld>
            <a:endParaRPr lang="en-US"/>
          </a:p>
        </p:txBody>
      </p:sp>
    </p:spTree>
    <p:extLst>
      <p:ext uri="{BB962C8B-B14F-4D97-AF65-F5344CB8AC3E}">
        <p14:creationId xmlns:p14="http://schemas.microsoft.com/office/powerpoint/2010/main" val="617938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1A822-1D7C-4000-8D52-58001C49AB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34B421-62F6-4E9D-AED9-7AC8F03FC2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5F0512-BC88-4B39-961B-670294AE877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2C3BD9-13F8-420C-9920-A13A3FC7FD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7AAE474-F1E8-42E0-8FE4-85475EFD44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D4837C-16E3-43D4-B661-75231D7BD573}"/>
              </a:ext>
            </a:extLst>
          </p:cNvPr>
          <p:cNvSpPr>
            <a:spLocks noGrp="1"/>
          </p:cNvSpPr>
          <p:nvPr>
            <p:ph type="dt" sz="half" idx="10"/>
          </p:nvPr>
        </p:nvSpPr>
        <p:spPr/>
        <p:txBody>
          <a:bodyPr/>
          <a:lstStyle/>
          <a:p>
            <a:fld id="{0B7A1C61-3705-44A5-9DF2-320A15F1AC6F}" type="datetimeFigureOut">
              <a:rPr lang="en-US" smtClean="0"/>
              <a:t>3/17/2023</a:t>
            </a:fld>
            <a:endParaRPr lang="en-US"/>
          </a:p>
        </p:txBody>
      </p:sp>
      <p:sp>
        <p:nvSpPr>
          <p:cNvPr id="8" name="Footer Placeholder 7">
            <a:extLst>
              <a:ext uri="{FF2B5EF4-FFF2-40B4-BE49-F238E27FC236}">
                <a16:creationId xmlns:a16="http://schemas.microsoft.com/office/drawing/2014/main" id="{F85944E5-38DD-40DE-A846-865BB4423E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C62443-5CCE-4DDF-84D0-A711252E392D}"/>
              </a:ext>
            </a:extLst>
          </p:cNvPr>
          <p:cNvSpPr>
            <a:spLocks noGrp="1"/>
          </p:cNvSpPr>
          <p:nvPr>
            <p:ph type="sldNum" sz="quarter" idx="12"/>
          </p:nvPr>
        </p:nvSpPr>
        <p:spPr/>
        <p:txBody>
          <a:bodyPr/>
          <a:lstStyle/>
          <a:p>
            <a:fld id="{726CF5FD-8932-46E0-804B-2E9C127A4F6D}" type="slidenum">
              <a:rPr lang="en-US" smtClean="0"/>
              <a:t>‹#›</a:t>
            </a:fld>
            <a:endParaRPr lang="en-US"/>
          </a:p>
        </p:txBody>
      </p:sp>
    </p:spTree>
    <p:extLst>
      <p:ext uri="{BB962C8B-B14F-4D97-AF65-F5344CB8AC3E}">
        <p14:creationId xmlns:p14="http://schemas.microsoft.com/office/powerpoint/2010/main" val="86550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4C381-8E22-4612-A3EF-F7B2C6464F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5124D9-80D5-48E4-A808-4B11471EA219}"/>
              </a:ext>
            </a:extLst>
          </p:cNvPr>
          <p:cNvSpPr>
            <a:spLocks noGrp="1"/>
          </p:cNvSpPr>
          <p:nvPr>
            <p:ph type="dt" sz="half" idx="10"/>
          </p:nvPr>
        </p:nvSpPr>
        <p:spPr/>
        <p:txBody>
          <a:bodyPr/>
          <a:lstStyle/>
          <a:p>
            <a:fld id="{0B7A1C61-3705-44A5-9DF2-320A15F1AC6F}" type="datetimeFigureOut">
              <a:rPr lang="en-US" smtClean="0"/>
              <a:t>3/17/2023</a:t>
            </a:fld>
            <a:endParaRPr lang="en-US"/>
          </a:p>
        </p:txBody>
      </p:sp>
      <p:sp>
        <p:nvSpPr>
          <p:cNvPr id="4" name="Footer Placeholder 3">
            <a:extLst>
              <a:ext uri="{FF2B5EF4-FFF2-40B4-BE49-F238E27FC236}">
                <a16:creationId xmlns:a16="http://schemas.microsoft.com/office/drawing/2014/main" id="{01904008-44A2-4CDA-89C9-847FB931FA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912199-F37A-4DA6-BFFC-3D15B4FAA253}"/>
              </a:ext>
            </a:extLst>
          </p:cNvPr>
          <p:cNvSpPr>
            <a:spLocks noGrp="1"/>
          </p:cNvSpPr>
          <p:nvPr>
            <p:ph type="sldNum" sz="quarter" idx="12"/>
          </p:nvPr>
        </p:nvSpPr>
        <p:spPr/>
        <p:txBody>
          <a:bodyPr/>
          <a:lstStyle/>
          <a:p>
            <a:fld id="{726CF5FD-8932-46E0-804B-2E9C127A4F6D}" type="slidenum">
              <a:rPr lang="en-US" smtClean="0"/>
              <a:t>‹#›</a:t>
            </a:fld>
            <a:endParaRPr lang="en-US"/>
          </a:p>
        </p:txBody>
      </p:sp>
    </p:spTree>
    <p:extLst>
      <p:ext uri="{BB962C8B-B14F-4D97-AF65-F5344CB8AC3E}">
        <p14:creationId xmlns:p14="http://schemas.microsoft.com/office/powerpoint/2010/main" val="66140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A62820-F870-4948-9D13-2EC415E43157}"/>
              </a:ext>
            </a:extLst>
          </p:cNvPr>
          <p:cNvSpPr>
            <a:spLocks noGrp="1"/>
          </p:cNvSpPr>
          <p:nvPr>
            <p:ph type="dt" sz="half" idx="10"/>
          </p:nvPr>
        </p:nvSpPr>
        <p:spPr/>
        <p:txBody>
          <a:bodyPr/>
          <a:lstStyle/>
          <a:p>
            <a:fld id="{0B7A1C61-3705-44A5-9DF2-320A15F1AC6F}" type="datetimeFigureOut">
              <a:rPr lang="en-US" smtClean="0"/>
              <a:t>3/17/2023</a:t>
            </a:fld>
            <a:endParaRPr lang="en-US"/>
          </a:p>
        </p:txBody>
      </p:sp>
      <p:sp>
        <p:nvSpPr>
          <p:cNvPr id="3" name="Footer Placeholder 2">
            <a:extLst>
              <a:ext uri="{FF2B5EF4-FFF2-40B4-BE49-F238E27FC236}">
                <a16:creationId xmlns:a16="http://schemas.microsoft.com/office/drawing/2014/main" id="{52F88AF1-63EA-451D-AAB3-B746FF12BE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F81229-32B3-49F4-9DAD-EC2415C08B52}"/>
              </a:ext>
            </a:extLst>
          </p:cNvPr>
          <p:cNvSpPr>
            <a:spLocks noGrp="1"/>
          </p:cNvSpPr>
          <p:nvPr>
            <p:ph type="sldNum" sz="quarter" idx="12"/>
          </p:nvPr>
        </p:nvSpPr>
        <p:spPr/>
        <p:txBody>
          <a:bodyPr/>
          <a:lstStyle/>
          <a:p>
            <a:fld id="{726CF5FD-8932-46E0-804B-2E9C127A4F6D}" type="slidenum">
              <a:rPr lang="en-US" smtClean="0"/>
              <a:t>‹#›</a:t>
            </a:fld>
            <a:endParaRPr lang="en-US"/>
          </a:p>
        </p:txBody>
      </p:sp>
    </p:spTree>
    <p:extLst>
      <p:ext uri="{BB962C8B-B14F-4D97-AF65-F5344CB8AC3E}">
        <p14:creationId xmlns:p14="http://schemas.microsoft.com/office/powerpoint/2010/main" val="2538046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D07A0-B2D1-47D8-8232-8A89C164E6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12AA26-D455-4705-A8B1-46D956D257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26D5F3-DF7B-489D-912F-23352FC0D9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FE2B01F-07A3-4B17-A43D-80DC7F7B8B09}"/>
              </a:ext>
            </a:extLst>
          </p:cNvPr>
          <p:cNvSpPr>
            <a:spLocks noGrp="1"/>
          </p:cNvSpPr>
          <p:nvPr>
            <p:ph type="dt" sz="half" idx="10"/>
          </p:nvPr>
        </p:nvSpPr>
        <p:spPr/>
        <p:txBody>
          <a:bodyPr/>
          <a:lstStyle/>
          <a:p>
            <a:fld id="{0B7A1C61-3705-44A5-9DF2-320A15F1AC6F}" type="datetimeFigureOut">
              <a:rPr lang="en-US" smtClean="0"/>
              <a:t>3/17/2023</a:t>
            </a:fld>
            <a:endParaRPr lang="en-US"/>
          </a:p>
        </p:txBody>
      </p:sp>
      <p:sp>
        <p:nvSpPr>
          <p:cNvPr id="6" name="Footer Placeholder 5">
            <a:extLst>
              <a:ext uri="{FF2B5EF4-FFF2-40B4-BE49-F238E27FC236}">
                <a16:creationId xmlns:a16="http://schemas.microsoft.com/office/drawing/2014/main" id="{0A13B939-9CDA-4FB0-9C5A-C89327A3E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2C9506-540D-4B13-B69D-BD8D964D7D60}"/>
              </a:ext>
            </a:extLst>
          </p:cNvPr>
          <p:cNvSpPr>
            <a:spLocks noGrp="1"/>
          </p:cNvSpPr>
          <p:nvPr>
            <p:ph type="sldNum" sz="quarter" idx="12"/>
          </p:nvPr>
        </p:nvSpPr>
        <p:spPr/>
        <p:txBody>
          <a:bodyPr/>
          <a:lstStyle/>
          <a:p>
            <a:fld id="{726CF5FD-8932-46E0-804B-2E9C127A4F6D}" type="slidenum">
              <a:rPr lang="en-US" smtClean="0"/>
              <a:t>‹#›</a:t>
            </a:fld>
            <a:endParaRPr lang="en-US"/>
          </a:p>
        </p:txBody>
      </p:sp>
    </p:spTree>
    <p:extLst>
      <p:ext uri="{BB962C8B-B14F-4D97-AF65-F5344CB8AC3E}">
        <p14:creationId xmlns:p14="http://schemas.microsoft.com/office/powerpoint/2010/main" val="2815090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C439-C475-4A38-A7C9-5D2A890F8E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82F252-BD80-45E6-A7C0-E0C2598785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E00ABB-9085-4270-819C-01E1344094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F54AAA8-4F76-4249-8F46-676D664B2955}"/>
              </a:ext>
            </a:extLst>
          </p:cNvPr>
          <p:cNvSpPr>
            <a:spLocks noGrp="1"/>
          </p:cNvSpPr>
          <p:nvPr>
            <p:ph type="dt" sz="half" idx="10"/>
          </p:nvPr>
        </p:nvSpPr>
        <p:spPr/>
        <p:txBody>
          <a:bodyPr/>
          <a:lstStyle/>
          <a:p>
            <a:fld id="{0B7A1C61-3705-44A5-9DF2-320A15F1AC6F}" type="datetimeFigureOut">
              <a:rPr lang="en-US" smtClean="0"/>
              <a:t>3/17/2023</a:t>
            </a:fld>
            <a:endParaRPr lang="en-US"/>
          </a:p>
        </p:txBody>
      </p:sp>
      <p:sp>
        <p:nvSpPr>
          <p:cNvPr id="6" name="Footer Placeholder 5">
            <a:extLst>
              <a:ext uri="{FF2B5EF4-FFF2-40B4-BE49-F238E27FC236}">
                <a16:creationId xmlns:a16="http://schemas.microsoft.com/office/drawing/2014/main" id="{747E4F83-C493-49F6-AE5D-E1FD226238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7DC17-0DE7-40FC-A89D-D849BD28FAB8}"/>
              </a:ext>
            </a:extLst>
          </p:cNvPr>
          <p:cNvSpPr>
            <a:spLocks noGrp="1"/>
          </p:cNvSpPr>
          <p:nvPr>
            <p:ph type="sldNum" sz="quarter" idx="12"/>
          </p:nvPr>
        </p:nvSpPr>
        <p:spPr/>
        <p:txBody>
          <a:bodyPr/>
          <a:lstStyle/>
          <a:p>
            <a:fld id="{726CF5FD-8932-46E0-804B-2E9C127A4F6D}" type="slidenum">
              <a:rPr lang="en-US" smtClean="0"/>
              <a:t>‹#›</a:t>
            </a:fld>
            <a:endParaRPr lang="en-US"/>
          </a:p>
        </p:txBody>
      </p:sp>
    </p:spTree>
    <p:extLst>
      <p:ext uri="{BB962C8B-B14F-4D97-AF65-F5344CB8AC3E}">
        <p14:creationId xmlns:p14="http://schemas.microsoft.com/office/powerpoint/2010/main" val="1820510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B24F80-5A6B-4AAC-AC29-99A865831E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733ED6-ABF4-4D40-B872-77AF321555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93449-9B25-467B-9057-BF20225B08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7A1C61-3705-44A5-9DF2-320A15F1AC6F}" type="datetimeFigureOut">
              <a:rPr lang="en-US" smtClean="0"/>
              <a:t>3/17/2023</a:t>
            </a:fld>
            <a:endParaRPr lang="en-US"/>
          </a:p>
        </p:txBody>
      </p:sp>
      <p:sp>
        <p:nvSpPr>
          <p:cNvPr id="5" name="Footer Placeholder 4">
            <a:extLst>
              <a:ext uri="{FF2B5EF4-FFF2-40B4-BE49-F238E27FC236}">
                <a16:creationId xmlns:a16="http://schemas.microsoft.com/office/drawing/2014/main" id="{B80747D6-5D17-4BF7-80F0-3BDF7B4A71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3BD75B-7523-40CC-BE00-DDCB796862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6CF5FD-8932-46E0-804B-2E9C127A4F6D}" type="slidenum">
              <a:rPr lang="en-US" smtClean="0"/>
              <a:t>‹#›</a:t>
            </a:fld>
            <a:endParaRPr lang="en-US"/>
          </a:p>
        </p:txBody>
      </p:sp>
    </p:spTree>
    <p:extLst>
      <p:ext uri="{BB962C8B-B14F-4D97-AF65-F5344CB8AC3E}">
        <p14:creationId xmlns:p14="http://schemas.microsoft.com/office/powerpoint/2010/main" val="2646521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5.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3.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6.xml"/><Relationship Id="rId1" Type="http://schemas.openxmlformats.org/officeDocument/2006/relationships/tags" Target="../tags/tag18.xml"/><Relationship Id="rId4" Type="http://schemas.openxmlformats.org/officeDocument/2006/relationships/hyperlink" Target="https://arxiv.org/pdf/2011.13456.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3.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hyperlink" Target="https://www.youtube.com/watch?v=L9ZegT87QK8"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7.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crowsonkb" TargetMode="Externa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8.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3.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3.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9.xml"/><Relationship Id="rId1" Type="http://schemas.openxmlformats.org/officeDocument/2006/relationships/tags" Target="../tags/tag31.xml"/><Relationship Id="rId4" Type="http://schemas.openxmlformats.org/officeDocument/2006/relationships/hyperlink" Target="https://arxiv.org/abs/2112.10752" TargetMode="Externa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3.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3.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3.xml"/><Relationship Id="rId1" Type="http://schemas.openxmlformats.org/officeDocument/2006/relationships/tags" Target="../tags/tag37.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0.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3.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3.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3.xml"/><Relationship Id="rId1" Type="http://schemas.openxmlformats.org/officeDocument/2006/relationships/tags" Target="../tags/tag4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8" Type="http://schemas.openxmlformats.org/officeDocument/2006/relationships/hyperlink" Target="https://arxiv.org/abs/2206.00364" TargetMode="External"/><Relationship Id="rId3" Type="http://schemas.openxmlformats.org/officeDocument/2006/relationships/hyperlink" Target="https://lilianweng.github.io/posts/2021-07-11-diffusion-models" TargetMode="External"/><Relationship Id="rId7" Type="http://schemas.openxmlformats.org/officeDocument/2006/relationships/hyperlink" Target="https://arxiv.org/abs/2011.13456" TargetMode="External"/><Relationship Id="rId2" Type="http://schemas.openxmlformats.org/officeDocument/2006/relationships/slideLayout" Target="../slideLayouts/slideLayout13.xml"/><Relationship Id="rId1" Type="http://schemas.openxmlformats.org/officeDocument/2006/relationships/tags" Target="../tags/tag44.xml"/><Relationship Id="rId6" Type="http://schemas.openxmlformats.org/officeDocument/2006/relationships/hyperlink" Target="https://arxiv.org/abs/1907.05600" TargetMode="External"/><Relationship Id="rId5" Type="http://schemas.openxmlformats.org/officeDocument/2006/relationships/hyperlink" Target="https://arxiv.org/abs/2102.09672" TargetMode="External"/><Relationship Id="rId10" Type="http://schemas.openxmlformats.org/officeDocument/2006/relationships/hyperlink" Target="https://arxiv.org/abs/2010.02502" TargetMode="External"/><Relationship Id="rId4" Type="http://schemas.openxmlformats.org/officeDocument/2006/relationships/hyperlink" Target="https://arxiv.org/abs/2006.11239" TargetMode="External"/><Relationship Id="rId9" Type="http://schemas.openxmlformats.org/officeDocument/2006/relationships/hyperlink" Target="https://arxiv.org/abs/2207.12598"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github.com/CompVis/stable-diffusion" TargetMode="External"/><Relationship Id="rId3" Type="http://schemas.openxmlformats.org/officeDocument/2006/relationships/hyperlink" Target="https://github.com/hojonathanho/diffusion" TargetMode="External"/><Relationship Id="rId7" Type="http://schemas.openxmlformats.org/officeDocument/2006/relationships/hyperlink" Target="https://github.com/CompVis/latent-diffusion" TargetMode="External"/><Relationship Id="rId2" Type="http://schemas.openxmlformats.org/officeDocument/2006/relationships/slideLayout" Target="../slideLayouts/slideLayout13.xml"/><Relationship Id="rId1" Type="http://schemas.openxmlformats.org/officeDocument/2006/relationships/tags" Target="../tags/tag45.xml"/><Relationship Id="rId6" Type="http://schemas.openxmlformats.org/officeDocument/2006/relationships/hyperlink" Target="https://github.com/crowsonkb/k-diffusion" TargetMode="External"/><Relationship Id="rId5" Type="http://schemas.openxmlformats.org/officeDocument/2006/relationships/hyperlink" Target="https://github.com/mikonvergence/DiffusionFastForward" TargetMode="External"/><Relationship Id="rId10" Type="http://schemas.openxmlformats.org/officeDocument/2006/relationships/hyperlink" Target="https://huggingface.co/docs/diffusers/index" TargetMode="External"/><Relationship Id="rId4" Type="http://schemas.openxmlformats.org/officeDocument/2006/relationships/hyperlink" Target="https://github.com/lucidrains/denoising-diffusion-pytorch" TargetMode="External"/><Relationship Id="rId9" Type="http://schemas.openxmlformats.org/officeDocument/2006/relationships/hyperlink" Target="https://github.com/AUTOMATIC1111/stable-diffusion-webui"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lucidrains/denoising-diffusion-pytorch" TargetMode="External"/><Relationship Id="rId2" Type="http://schemas.openxmlformats.org/officeDocument/2006/relationships/slideLayout" Target="../slideLayouts/slideLayout13.xml"/><Relationship Id="rId1" Type="http://schemas.openxmlformats.org/officeDocument/2006/relationships/tags" Target="../tags/tag6.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7.xml"/><Relationship Id="rId4" Type="http://schemas.openxmlformats.org/officeDocument/2006/relationships/hyperlink" Target="https://arxiv.org/pdf/2006.11239.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FCE30-18A6-45F8-A298-C7F6994F7559}"/>
              </a:ext>
            </a:extLst>
          </p:cNvPr>
          <p:cNvSpPr>
            <a:spLocks noGrp="1"/>
          </p:cNvSpPr>
          <p:nvPr>
            <p:ph type="ctrTitle"/>
          </p:nvPr>
        </p:nvSpPr>
        <p:spPr>
          <a:xfrm>
            <a:off x="-1000125" y="-439737"/>
            <a:ext cx="9144000" cy="2387600"/>
          </a:xfrm>
        </p:spPr>
        <p:txBody>
          <a:bodyPr/>
          <a:lstStyle/>
          <a:p>
            <a:r>
              <a:rPr lang="en-US" dirty="0">
                <a:solidFill>
                  <a:schemeClr val="bg1"/>
                </a:solidFill>
              </a:rPr>
              <a:t>Diffusion Models</a:t>
            </a:r>
          </a:p>
        </p:txBody>
      </p:sp>
      <p:sp>
        <p:nvSpPr>
          <p:cNvPr id="3" name="Subtitle 2">
            <a:extLst>
              <a:ext uri="{FF2B5EF4-FFF2-40B4-BE49-F238E27FC236}">
                <a16:creationId xmlns:a16="http://schemas.microsoft.com/office/drawing/2014/main" id="{F952952E-FFE0-4F3B-A2DB-F9A2228BAF95}"/>
              </a:ext>
            </a:extLst>
          </p:cNvPr>
          <p:cNvSpPr>
            <a:spLocks noGrp="1"/>
          </p:cNvSpPr>
          <p:nvPr>
            <p:ph type="subTitle" idx="1"/>
          </p:nvPr>
        </p:nvSpPr>
        <p:spPr>
          <a:xfrm>
            <a:off x="619125" y="4781550"/>
            <a:ext cx="9144000" cy="1655762"/>
          </a:xfrm>
        </p:spPr>
        <p:txBody>
          <a:bodyPr/>
          <a:lstStyle/>
          <a:p>
            <a:r>
              <a:rPr lang="en-US" dirty="0">
                <a:solidFill>
                  <a:schemeClr val="bg1"/>
                </a:solidFill>
              </a:rPr>
              <a:t>A straight to the point yet technical introduction to diffusion models</a:t>
            </a:r>
          </a:p>
        </p:txBody>
      </p:sp>
      <p:sp>
        <p:nvSpPr>
          <p:cNvPr id="5" name="RS_Classification_Special">
            <a:extLst>
              <a:ext uri="{FF2B5EF4-FFF2-40B4-BE49-F238E27FC236}">
                <a16:creationId xmlns:a16="http://schemas.microsoft.com/office/drawing/2014/main" id="{6EEEBDE0-A742-40CC-B5A9-C1CDEE46F01D}"/>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3194787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064A5-730C-42F4-9372-AE3EBE59D87B}"/>
              </a:ext>
            </a:extLst>
          </p:cNvPr>
          <p:cNvSpPr>
            <a:spLocks noGrp="1"/>
          </p:cNvSpPr>
          <p:nvPr>
            <p:ph type="title"/>
          </p:nvPr>
        </p:nvSpPr>
        <p:spPr/>
        <p:txBody>
          <a:bodyPr/>
          <a:lstStyle/>
          <a:p>
            <a:r>
              <a:rPr lang="en-US" dirty="0"/>
              <a:t>Obtaining the best generator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34219D-D8E5-4B78-908D-E990418B65F3}"/>
                  </a:ext>
                </a:extLst>
              </p:cNvPr>
              <p:cNvSpPr>
                <a:spLocks noGrp="1"/>
              </p:cNvSpPr>
              <p:nvPr>
                <p:ph idx="1"/>
              </p:nvPr>
            </p:nvSpPr>
            <p:spPr/>
            <p:txBody>
              <a:bodyPr>
                <a:normAutofit/>
              </a:bodyPr>
              <a:lstStyle/>
              <a:p>
                <a:pPr marL="0" indent="0">
                  <a:buNone/>
                </a:pPr>
                <a:r>
                  <a:rPr lang="en-US" sz="2000" dirty="0"/>
                  <a:t>Such loss terms are defined as follows:</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𝑇</m:t>
                          </m:r>
                        </m:sub>
                      </m:sSub>
                      <m:r>
                        <a:rPr lang="en-US" sz="2000" b="0" i="1" smtClean="0">
                          <a:latin typeface="Cambria Math" panose="02040503050406030204" pitchFamily="18" charset="0"/>
                        </a:rPr>
                        <m:t>=</m:t>
                      </m:r>
                      <m:r>
                        <a:rPr lang="en-US" sz="2000" b="0" i="1" smtClean="0">
                          <a:latin typeface="Cambria Math" panose="02040503050406030204" pitchFamily="18" charset="0"/>
                        </a:rPr>
                        <m:t>𝐾𝐿</m:t>
                      </m:r>
                      <m:r>
                        <a:rPr lang="en-US" sz="2000" b="0" i="1" smtClean="0">
                          <a:latin typeface="Cambria Math" panose="02040503050406030204" pitchFamily="18" charset="0"/>
                        </a:rPr>
                        <m:t>(</m:t>
                      </m:r>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𝑇</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𝑝</m:t>
                          </m:r>
                        </m:e>
                        <m:sub>
                          <m:r>
                            <a:rPr lang="en-US" sz="2000" b="0" i="1" smtClean="0">
                              <a:latin typeface="Cambria Math" panose="02040503050406030204" pitchFamily="18" charset="0"/>
                              <a:ea typeface="Cambria Math" panose="02040503050406030204" pitchFamily="18" charset="0"/>
                            </a:rPr>
                            <m:t>𝜃</m:t>
                          </m:r>
                        </m:sub>
                      </m:sSub>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𝑇</m:t>
                              </m:r>
                            </m:sub>
                          </m:sSub>
                        </m:e>
                      </m:d>
                      <m:r>
                        <a:rPr lang="en-US" sz="2000" b="0" i="1" smtClean="0">
                          <a:latin typeface="Cambria Math" panose="02040503050406030204" pitchFamily="18" charset="0"/>
                          <a:ea typeface="Cambria Math" panose="02040503050406030204" pitchFamily="18" charset="0"/>
                        </a:rPr>
                        <m:t>)</m:t>
                      </m:r>
                    </m:oMath>
                  </m:oMathPara>
                </a14:m>
                <a:endParaRPr lang="en-US" sz="2000" dirty="0"/>
              </a:p>
              <a:p>
                <a:pPr marL="0" indent="0" algn="ctr">
                  <a:buNone/>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i="1">
                        <a:latin typeface="Cambria Math" panose="02040503050406030204" pitchFamily="18" charset="0"/>
                      </a:rPr>
                      <m:t>𝐾𝐿</m:t>
                    </m:r>
                    <m:r>
                      <a:rPr lang="en-US" sz="2000" i="1">
                        <a:latin typeface="Cambria Math" panose="02040503050406030204" pitchFamily="18" charset="0"/>
                      </a:rPr>
                      <m:t>(</m:t>
                    </m:r>
                    <m:r>
                      <a:rPr lang="en-US" sz="2000" i="1">
                        <a:latin typeface="Cambria Math" panose="02040503050406030204" pitchFamily="18" charset="0"/>
                      </a:rPr>
                      <m:t>𝑞</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𝑡</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0</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𝜃</m:t>
                        </m:r>
                      </m:sub>
                    </m:sSub>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m:t>
                    </m:r>
                  </m:oMath>
                </a14:m>
                <a:r>
                  <a:rPr lang="en-US" sz="2000" dirty="0"/>
                  <a:t> for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−1</m:t>
                    </m:r>
                  </m:oMath>
                </a14:m>
                <a:endParaRPr lang="en-US" sz="2000" dirty="0"/>
              </a:p>
              <a:p>
                <a:pPr marL="0" indent="0" algn="ctr">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𝜃</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e>
                      </m:func>
                    </m:oMath>
                  </m:oMathPara>
                </a14:m>
                <a:endParaRPr lang="en-US" sz="2000" dirty="0"/>
              </a:p>
              <a:p>
                <a:pPr marL="0" indent="0" algn="ctr">
                  <a:buNone/>
                </a:pPr>
                <a:endParaRPr lang="en-US" sz="2000" dirty="0"/>
              </a:p>
              <a:p>
                <a:pPr marL="0" indent="0">
                  <a:buNone/>
                </a:pPr>
                <a:r>
                  <a:rPr lang="en-US" sz="2000" dirty="0"/>
                  <a:t>We can notice that each of them other than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0</m:t>
                        </m:r>
                      </m:sub>
                    </m:sSub>
                  </m:oMath>
                </a14:m>
                <a:r>
                  <a:rPr lang="en-US" sz="2000" dirty="0"/>
                  <a:t> is a KL-divergence between Gaussians, which can be computed explicitly.</a:t>
                </a:r>
              </a:p>
              <a:p>
                <a:pPr marL="0" indent="0">
                  <a:buNone/>
                </a:pPr>
                <a:r>
                  <a:rPr lang="en-US" sz="2000" dirty="0"/>
                  <a:t>Furthermore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𝑇</m:t>
                        </m:r>
                      </m:sub>
                    </m:sSub>
                  </m:oMath>
                </a14:m>
                <a:r>
                  <a:rPr lang="en-US" sz="2000" dirty="0"/>
                  <a:t> is a constant and can be ignored.</a:t>
                </a:r>
              </a:p>
              <a:p>
                <a:pPr marL="0" indent="0">
                  <a:buNone/>
                </a:pPr>
                <a:endParaRPr lang="en-US" sz="2000" dirty="0"/>
              </a:p>
              <a:p>
                <a:pPr marL="0" indent="0">
                  <a:buNone/>
                </a:pPr>
                <a:r>
                  <a:rPr lang="en-US" sz="2000" dirty="0"/>
                  <a:t>Finally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0</m:t>
                        </m:r>
                      </m:sub>
                    </m:sSub>
                  </m:oMath>
                </a14:m>
                <a:r>
                  <a:rPr lang="en-US" sz="2000" dirty="0"/>
                  <a:t> can be optimized by computing a discretized Gaussian log-likelihood, since it is our first step and we know that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oMath>
                </a14:m>
                <a:r>
                  <a:rPr lang="en-US" sz="2000" dirty="0"/>
                  <a:t> has no noise.</a:t>
                </a:r>
              </a:p>
              <a:p>
                <a:pPr marL="0" indent="0">
                  <a:buNone/>
                </a:pPr>
                <a:r>
                  <a:rPr lang="en-US" sz="2000" dirty="0"/>
                  <a:t>What is important to notice is the fact that we can optimize over these terms </a:t>
                </a:r>
                <a:r>
                  <a:rPr lang="en-US" sz="2000" b="1" dirty="0"/>
                  <a:t>one by one</a:t>
                </a:r>
                <a:r>
                  <a:rPr lang="en-US" sz="2000" dirty="0"/>
                  <a:t>.</a:t>
                </a:r>
              </a:p>
            </p:txBody>
          </p:sp>
        </mc:Choice>
        <mc:Fallback xmlns="">
          <p:sp>
            <p:nvSpPr>
              <p:cNvPr id="3" name="Content Placeholder 2">
                <a:extLst>
                  <a:ext uri="{FF2B5EF4-FFF2-40B4-BE49-F238E27FC236}">
                    <a16:creationId xmlns:a16="http://schemas.microsoft.com/office/drawing/2014/main" id="{8C34219D-D8E5-4B78-908D-E990418B65F3}"/>
                  </a:ext>
                </a:extLst>
              </p:cNvPr>
              <p:cNvSpPr>
                <a:spLocks noGrp="1" noRot="1" noChangeAspect="1" noMove="1" noResize="1" noEditPoints="1" noAdjustHandles="1" noChangeArrowheads="1" noChangeShapeType="1" noTextEdit="1"/>
              </p:cNvSpPr>
              <p:nvPr>
                <p:ph idx="1"/>
              </p:nvPr>
            </p:nvSpPr>
            <p:spPr>
              <a:blipFill>
                <a:blip r:embed="rId3"/>
                <a:stretch>
                  <a:fillRect l="-638" t="-1401" r="-464" b="-7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1878D07-C39B-47EE-BD8D-F7FA64963B36}"/>
              </a:ext>
            </a:extLst>
          </p:cNvPr>
          <p:cNvSpPr>
            <a:spLocks noGrp="1"/>
          </p:cNvSpPr>
          <p:nvPr>
            <p:ph type="sldNum" sz="quarter" idx="12"/>
          </p:nvPr>
        </p:nvSpPr>
        <p:spPr/>
        <p:txBody>
          <a:bodyPr/>
          <a:lstStyle/>
          <a:p>
            <a:fld id="{57CB76AC-E5DF-427C-ABDC-2F4FBD8E4B69}" type="slidenum">
              <a:rPr lang="en-US" smtClean="0"/>
              <a:t>10</a:t>
            </a:fld>
            <a:endParaRPr lang="en-US"/>
          </a:p>
        </p:txBody>
      </p:sp>
      <p:sp>
        <p:nvSpPr>
          <p:cNvPr id="5" name="Text Placeholder 4">
            <a:extLst>
              <a:ext uri="{FF2B5EF4-FFF2-40B4-BE49-F238E27FC236}">
                <a16:creationId xmlns:a16="http://schemas.microsoft.com/office/drawing/2014/main" id="{ECBC610E-93D0-4DB7-A89B-DFCB84078610}"/>
              </a:ext>
            </a:extLst>
          </p:cNvPr>
          <p:cNvSpPr>
            <a:spLocks noGrp="1"/>
          </p:cNvSpPr>
          <p:nvPr>
            <p:ph type="body" sz="quarter" idx="9"/>
          </p:nvPr>
        </p:nvSpPr>
        <p:spPr/>
        <p:txBody>
          <a:bodyPr/>
          <a:lstStyle/>
          <a:p>
            <a:endParaRPr lang="en-US"/>
          </a:p>
        </p:txBody>
      </p:sp>
      <p:sp>
        <p:nvSpPr>
          <p:cNvPr id="7" name="RS_Classification_Special">
            <a:extLst>
              <a:ext uri="{FF2B5EF4-FFF2-40B4-BE49-F238E27FC236}">
                <a16:creationId xmlns:a16="http://schemas.microsoft.com/office/drawing/2014/main" id="{BEC75C53-97C2-472D-8650-6AF8799906F9}"/>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2518124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5D128-315D-4CA5-B1A0-647879B25E16}"/>
              </a:ext>
            </a:extLst>
          </p:cNvPr>
          <p:cNvSpPr>
            <a:spLocks noGrp="1"/>
          </p:cNvSpPr>
          <p:nvPr>
            <p:ph type="title"/>
          </p:nvPr>
        </p:nvSpPr>
        <p:spPr/>
        <p:txBody>
          <a:bodyPr/>
          <a:lstStyle/>
          <a:p>
            <a:r>
              <a:rPr lang="en-US" dirty="0"/>
              <a:t>The full training procedure</a:t>
            </a:r>
          </a:p>
        </p:txBody>
      </p:sp>
      <p:sp>
        <p:nvSpPr>
          <p:cNvPr id="4" name="Slide Number Placeholder 3">
            <a:extLst>
              <a:ext uri="{FF2B5EF4-FFF2-40B4-BE49-F238E27FC236}">
                <a16:creationId xmlns:a16="http://schemas.microsoft.com/office/drawing/2014/main" id="{423CF8B9-1D6D-49DA-BBA5-0F6EBDEDB4DA}"/>
              </a:ext>
            </a:extLst>
          </p:cNvPr>
          <p:cNvSpPr>
            <a:spLocks noGrp="1"/>
          </p:cNvSpPr>
          <p:nvPr>
            <p:ph type="sldNum" sz="quarter" idx="12"/>
          </p:nvPr>
        </p:nvSpPr>
        <p:spPr/>
        <p:txBody>
          <a:bodyPr/>
          <a:lstStyle/>
          <a:p>
            <a:fld id="{57CB76AC-E5DF-427C-ABDC-2F4FBD8E4B69}" type="slidenum">
              <a:rPr lang="en-US" smtClean="0"/>
              <a:t>11</a:t>
            </a:fld>
            <a:endParaRPr lang="en-US"/>
          </a:p>
        </p:txBody>
      </p:sp>
      <p:sp>
        <p:nvSpPr>
          <p:cNvPr id="5" name="Text Placeholder 4">
            <a:extLst>
              <a:ext uri="{FF2B5EF4-FFF2-40B4-BE49-F238E27FC236}">
                <a16:creationId xmlns:a16="http://schemas.microsoft.com/office/drawing/2014/main" id="{FA8E1B1F-E9F6-456B-AA68-123D6ECFBB63}"/>
              </a:ext>
            </a:extLst>
          </p:cNvPr>
          <p:cNvSpPr>
            <a:spLocks noGrp="1"/>
          </p:cNvSpPr>
          <p:nvPr>
            <p:ph type="body" sz="quarter" idx="9"/>
          </p:nvPr>
        </p:nvSpPr>
        <p:spPr/>
        <p:txBody>
          <a:bodyPr/>
          <a:lstStyle/>
          <a:p>
            <a:endParaRPr lang="en-US"/>
          </a:p>
        </p:txBody>
      </p:sp>
      <p:pic>
        <p:nvPicPr>
          <p:cNvPr id="12" name="Content Placeholder 11">
            <a:extLst>
              <a:ext uri="{FF2B5EF4-FFF2-40B4-BE49-F238E27FC236}">
                <a16:creationId xmlns:a16="http://schemas.microsoft.com/office/drawing/2014/main" id="{4642DED1-5A4C-4123-B806-750D529123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3231" y="1511301"/>
            <a:ext cx="7882907" cy="4705351"/>
          </a:xfrm>
        </p:spPr>
      </p:pic>
      <p:sp>
        <p:nvSpPr>
          <p:cNvPr id="6" name="RS_Classification_Special">
            <a:extLst>
              <a:ext uri="{FF2B5EF4-FFF2-40B4-BE49-F238E27FC236}">
                <a16:creationId xmlns:a16="http://schemas.microsoft.com/office/drawing/2014/main" id="{5584C4CA-A5A2-4E35-8AD4-94D8CE158A7C}"/>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3199776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67E18F6E-38FD-4B6C-ABA9-731FCA23B6E4}"/>
              </a:ext>
            </a:extLst>
          </p:cNvPr>
          <p:cNvPicPr>
            <a:picLocks noGrp="1" noChangeAspect="1"/>
          </p:cNvPicPr>
          <p:nvPr>
            <p:ph type="pic" sz="quarter" idx="2"/>
          </p:nvPr>
        </p:nvPicPr>
        <p:blipFill>
          <a:blip r:embed="rId3">
            <a:extLst>
              <a:ext uri="{28A0092B-C50C-407E-A947-70E740481C1C}">
                <a14:useLocalDpi xmlns:a14="http://schemas.microsoft.com/office/drawing/2010/main" val="0"/>
              </a:ext>
            </a:extLst>
          </a:blip>
          <a:stretch>
            <a:fillRect/>
          </a:stretch>
        </p:blipFill>
        <p:spPr>
          <a:xfrm>
            <a:off x="4112000" y="177800"/>
            <a:ext cx="4064000" cy="4064000"/>
          </a:xfrm>
          <a:prstGeom prst="rect">
            <a:avLst/>
          </a:prstGeom>
        </p:spPr>
      </p:pic>
      <p:sp>
        <p:nvSpPr>
          <p:cNvPr id="3" name="Title 2">
            <a:extLst>
              <a:ext uri="{FF2B5EF4-FFF2-40B4-BE49-F238E27FC236}">
                <a16:creationId xmlns:a16="http://schemas.microsoft.com/office/drawing/2014/main" id="{6F70D6F1-098C-4C43-BE0D-1CFD32D64F5C}"/>
              </a:ext>
            </a:extLst>
          </p:cNvPr>
          <p:cNvSpPr>
            <a:spLocks noGrp="1"/>
          </p:cNvSpPr>
          <p:nvPr>
            <p:ph type="title"/>
          </p:nvPr>
        </p:nvSpPr>
        <p:spPr>
          <a:solidFill>
            <a:schemeClr val="accent1">
              <a:lumMod val="75000"/>
            </a:schemeClr>
          </a:solidFill>
        </p:spPr>
        <p:txBody>
          <a:bodyPr/>
          <a:lstStyle/>
          <a:p>
            <a:r>
              <a:rPr lang="en-US" dirty="0"/>
              <a:t>In practice</a:t>
            </a:r>
          </a:p>
        </p:txBody>
      </p:sp>
      <p:sp>
        <p:nvSpPr>
          <p:cNvPr id="4" name="Text Placeholder 3">
            <a:extLst>
              <a:ext uri="{FF2B5EF4-FFF2-40B4-BE49-F238E27FC236}">
                <a16:creationId xmlns:a16="http://schemas.microsoft.com/office/drawing/2014/main" id="{7C828270-D98B-42A8-8FF1-CE32A09345F4}"/>
              </a:ext>
            </a:extLst>
          </p:cNvPr>
          <p:cNvSpPr>
            <a:spLocks noGrp="1"/>
          </p:cNvSpPr>
          <p:nvPr>
            <p:ph type="body" sz="quarter" idx="9"/>
          </p:nvPr>
        </p:nvSpPr>
        <p:spPr/>
        <p:txBody>
          <a:bodyPr/>
          <a:lstStyle/>
          <a:p>
            <a:endParaRPr lang="en-US"/>
          </a:p>
        </p:txBody>
      </p:sp>
      <p:sp>
        <p:nvSpPr>
          <p:cNvPr id="5" name="RS_Classification_Special">
            <a:extLst>
              <a:ext uri="{FF2B5EF4-FFF2-40B4-BE49-F238E27FC236}">
                <a16:creationId xmlns:a16="http://schemas.microsoft.com/office/drawing/2014/main" id="{CEFBD475-68DB-4C4E-8615-C4F751445B84}"/>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939317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1C796-A9CF-47B8-B440-E6A4F94D5C70}"/>
              </a:ext>
            </a:extLst>
          </p:cNvPr>
          <p:cNvSpPr>
            <a:spLocks noGrp="1"/>
          </p:cNvSpPr>
          <p:nvPr>
            <p:ph type="title"/>
          </p:nvPr>
        </p:nvSpPr>
        <p:spPr/>
        <p:txBody>
          <a:bodyPr/>
          <a:lstStyle/>
          <a:p>
            <a:r>
              <a:rPr lang="en-US" dirty="0"/>
              <a:t>Simplified training procedure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388E5B-38AF-4012-BFC7-C869FE92E041}"/>
                  </a:ext>
                </a:extLst>
              </p:cNvPr>
              <p:cNvSpPr>
                <a:spLocks noGrp="1"/>
              </p:cNvSpPr>
              <p:nvPr>
                <p:ph idx="1"/>
              </p:nvPr>
            </p:nvSpPr>
            <p:spPr>
              <a:xfrm>
                <a:off x="838200" y="1458175"/>
                <a:ext cx="10515600" cy="4351338"/>
              </a:xfrm>
            </p:spPr>
            <p:txBody>
              <a:bodyPr>
                <a:normAutofit/>
              </a:bodyPr>
              <a:lstStyle/>
              <a:p>
                <a:pPr marL="0" indent="0">
                  <a:buNone/>
                </a:pPr>
                <a:r>
                  <a:rPr lang="en-US" sz="2000" dirty="0"/>
                  <a:t>We don’t need our model to learn the complex </a:t>
                </a:r>
                <a14:m>
                  <m:oMath xmlns:m="http://schemas.openxmlformats.org/officeDocument/2006/math">
                    <m:sSub>
                      <m:sSubPr>
                        <m:ctrlPr>
                          <a:rPr lang="en-US" sz="2000" b="0" i="1" dirty="0"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𝜇</m:t>
                            </m:r>
                          </m:e>
                        </m:acc>
                      </m:e>
                      <m:sub>
                        <m:r>
                          <a:rPr lang="en-US" sz="2000" b="0" i="1" dirty="0" smtClean="0">
                            <a:latin typeface="Cambria Math" panose="02040503050406030204" pitchFamily="18" charset="0"/>
                          </a:rPr>
                          <m:t>𝑡</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𝑡</m:t>
                        </m:r>
                      </m:sub>
                    </m:sSub>
                    <m:r>
                      <a:rPr lang="en-US" sz="2000" b="0" i="1" dirty="0" smtClean="0">
                        <a:latin typeface="Cambria Math" panose="02040503050406030204" pitchFamily="18" charset="0"/>
                      </a:rPr>
                      <m:t>,</m:t>
                    </m:r>
                    <m:r>
                      <a:rPr lang="en-US" sz="2000" b="0" i="1" dirty="0" smtClean="0">
                        <a:latin typeface="Cambria Math" panose="02040503050406030204" pitchFamily="18" charset="0"/>
                      </a:rPr>
                      <m:t>𝑡</m:t>
                    </m:r>
                    <m:r>
                      <a:rPr lang="en-US" sz="2000" b="0" i="1" dirty="0" smtClean="0">
                        <a:latin typeface="Cambria Math" panose="02040503050406030204" pitchFamily="18" charset="0"/>
                      </a:rPr>
                      <m:t>)</m:t>
                    </m:r>
                  </m:oMath>
                </a14:m>
                <a:r>
                  <a:rPr lang="en-US" sz="2000" dirty="0"/>
                  <a:t> term, or even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oMath>
                </a14:m>
                <a:r>
                  <a:rPr lang="en-US" sz="2000" dirty="0"/>
                  <a:t>, we can just let it predict the noise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𝜖</m:t>
                        </m:r>
                      </m:e>
                      <m:sub>
                        <m:r>
                          <a:rPr lang="en-US" sz="2000" b="0" i="1" smtClean="0">
                            <a:latin typeface="Cambria Math" panose="02040503050406030204" pitchFamily="18" charset="0"/>
                          </a:rPr>
                          <m:t>𝑡</m:t>
                        </m:r>
                      </m:sub>
                    </m:sSub>
                  </m:oMath>
                </a14:m>
                <a:r>
                  <a:rPr lang="en-US" sz="2000" dirty="0"/>
                  <a:t> (which when added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oMath>
                </a14:m>
                <a:r>
                  <a:rPr lang="en-US" sz="2000" dirty="0"/>
                  <a:t> results in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oMath>
                </a14:m>
                <a:r>
                  <a:rPr lang="en-US" sz="2000" dirty="0"/>
                  <a:t>) and use this result to rewrite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sub>
                    </m:sSub>
                  </m:oMath>
                </a14:m>
                <a:r>
                  <a:rPr lang="en-US" sz="2000" dirty="0"/>
                  <a:t>:</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𝔼</m:t>
                          </m:r>
                        </m:e>
                        <m: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𝜖</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ea typeface="Cambria Math" panose="02040503050406030204" pitchFamily="18" charset="0"/>
                                        </a:rPr>
                                        <m:t>𝑡</m:t>
                                      </m:r>
                                    </m:sub>
                                  </m:sSub>
                                </m:e>
                              </m:d>
                            </m:e>
                            <m:sup>
                              <m:r>
                                <a:rPr lang="en-US" sz="2000" b="0" i="1" smtClean="0">
                                  <a:latin typeface="Cambria Math" panose="02040503050406030204" pitchFamily="18" charset="0"/>
                                  <a:ea typeface="Cambria Math" panose="02040503050406030204" pitchFamily="18" charset="0"/>
                                </a:rPr>
                                <m:t>2</m:t>
                              </m:r>
                            </m:sup>
                          </m:sSup>
                        </m:num>
                        <m:den>
                          <m:r>
                            <a:rPr lang="en-US" sz="2000" b="0" i="1" smtClean="0">
                              <a:latin typeface="Cambria Math" panose="02040503050406030204" pitchFamily="18" charset="0"/>
                              <a:ea typeface="Cambria Math" panose="02040503050406030204" pitchFamily="18" charset="0"/>
                            </a:rPr>
                            <m:t>2</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ea typeface="Cambria Math" panose="02040503050406030204" pitchFamily="18" charset="0"/>
                                </a:rPr>
                                <m:t>𝑡</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sSub>
                                <m:sSubPr>
                                  <m:ctrlPr>
                                    <a:rPr lang="en-US" sz="2000" b="0" i="1" smtClean="0">
                                      <a:latin typeface="Cambria Math" panose="02040503050406030204" pitchFamily="18" charset="0"/>
                                      <a:ea typeface="Cambria Math" panose="02040503050406030204" pitchFamily="18" charset="0"/>
                                    </a:rPr>
                                  </m:ctrlPr>
                                </m:sSub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𝛼</m:t>
                                      </m:r>
                                    </m:e>
                                  </m:acc>
                                </m:e>
                                <m:sub>
                                  <m:r>
                                    <a:rPr lang="en-US" sz="2000" b="0" i="1" smtClean="0">
                                      <a:latin typeface="Cambria Math" panose="02040503050406030204" pitchFamily="18" charset="0"/>
                                      <a:ea typeface="Cambria Math" panose="02040503050406030204" pitchFamily="18" charset="0"/>
                                    </a:rPr>
                                    <m:t>𝑡</m:t>
                                  </m:r>
                                </m:sub>
                              </m:sSub>
                            </m:e>
                          </m:d>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Σ</m:t>
                          </m:r>
                          <m:sSubSup>
                            <m:sSubSupPr>
                              <m:ctrlPr>
                                <a:rPr lang="en-US" sz="2000" b="0" i="1" smtClean="0">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m:t>
                              </m:r>
                            </m:e>
                            <m:sub>
                              <m:r>
                                <a:rPr lang="en-US" sz="2000" b="0" i="1" smtClean="0">
                                  <a:latin typeface="Cambria Math" panose="02040503050406030204" pitchFamily="18" charset="0"/>
                                  <a:ea typeface="Cambria Math" panose="02040503050406030204" pitchFamily="18" charset="0"/>
                                </a:rPr>
                                <m:t>2</m:t>
                              </m:r>
                            </m:sub>
                            <m:sup>
                              <m:r>
                                <a:rPr lang="en-US" sz="2000" b="0" i="1" smtClean="0">
                                  <a:latin typeface="Cambria Math" panose="02040503050406030204" pitchFamily="18" charset="0"/>
                                  <a:ea typeface="Cambria Math" panose="02040503050406030204" pitchFamily="18" charset="0"/>
                                </a:rPr>
                                <m:t>2</m:t>
                              </m:r>
                            </m:sup>
                          </m:sSubSup>
                        </m:den>
                      </m:f>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𝜃</m:t>
                          </m:r>
                        </m:sub>
                      </m:sSub>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e>
                      </m:d>
                      <m:sSubSup>
                        <m:sSubSupPr>
                          <m:ctrlPr>
                            <a:rPr lang="en-US" sz="2000" b="0" i="1" smtClean="0">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m:t>
                          </m:r>
                        </m:e>
                        <m:sub>
                          <m:r>
                            <a:rPr lang="en-US" sz="2000" b="0" i="1" smtClean="0">
                              <a:latin typeface="Cambria Math" panose="02040503050406030204" pitchFamily="18" charset="0"/>
                              <a:ea typeface="Cambria Math" panose="02040503050406030204" pitchFamily="18" charset="0"/>
                            </a:rPr>
                            <m:t>2</m:t>
                          </m:r>
                        </m:sub>
                        <m:sup>
                          <m:r>
                            <a:rPr lang="en-US" sz="2000" b="0" i="1" smtClean="0">
                              <a:latin typeface="Cambria Math" panose="02040503050406030204" pitchFamily="18" charset="0"/>
                              <a:ea typeface="Cambria Math" panose="02040503050406030204" pitchFamily="18" charset="0"/>
                            </a:rPr>
                            <m:t>2</m:t>
                          </m:r>
                        </m:sup>
                      </m:sSubSup>
                      <m:r>
                        <a:rPr lang="en-US" sz="2000" b="0" i="1" smtClean="0">
                          <a:latin typeface="Cambria Math" panose="02040503050406030204" pitchFamily="18" charset="0"/>
                          <a:ea typeface="Cambria Math" panose="02040503050406030204" pitchFamily="18" charset="0"/>
                        </a:rPr>
                        <m:t>]</m:t>
                      </m:r>
                    </m:oMath>
                  </m:oMathPara>
                </a14:m>
                <a:endParaRPr lang="en-US" sz="2000" dirty="0"/>
              </a:p>
              <a:p>
                <a:pPr marL="0" indent="0">
                  <a:buNone/>
                </a:pPr>
                <a:endParaRPr lang="en-US" sz="2000" dirty="0"/>
              </a:p>
              <a:p>
                <a:pPr marL="0" indent="0">
                  <a:buNone/>
                </a:pPr>
                <a:r>
                  <a:rPr lang="en-US" sz="2000" dirty="0"/>
                  <a:t>It also turns out that we don’t need the weighting term and we can use a simplified objective: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sub>
                      <m:sup>
                        <m:r>
                          <a:rPr lang="en-US" sz="2000" b="0" i="1" smtClean="0">
                            <a:latin typeface="Cambria Math" panose="02040503050406030204" pitchFamily="18" charset="0"/>
                          </a:rPr>
                          <m:t>𝑠𝑖𝑚𝑝𝑙𝑒</m:t>
                        </m:r>
                      </m:sup>
                    </m:sSubSup>
                    <m:r>
                      <a:rPr lang="en-US" sz="2000" b="0" i="1" smtClean="0">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𝑇</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𝜖</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𝜖</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𝜖</m:t>
                        </m:r>
                      </m:e>
                      <m:sub>
                        <m:r>
                          <a:rPr lang="en-US" sz="2000" i="1">
                            <a:latin typeface="Cambria Math" panose="02040503050406030204" pitchFamily="18" charset="0"/>
                            <a:ea typeface="Cambria Math" panose="02040503050406030204" pitchFamily="18" charset="0"/>
                          </a:rPr>
                          <m:t>𝜃</m:t>
                        </m:r>
                      </m:sub>
                    </m:sSub>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e>
                    </m:d>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ea typeface="Cambria Math" panose="02040503050406030204" pitchFamily="18" charset="0"/>
                          </a:rPr>
                          <m:t>2</m:t>
                        </m:r>
                      </m:sup>
                    </m:sSubSup>
                    <m:r>
                      <a:rPr lang="en-US" sz="2000" b="0" i="1" smtClean="0">
                        <a:latin typeface="Cambria Math" panose="02040503050406030204" pitchFamily="18" charset="0"/>
                        <a:ea typeface="Cambria Math" panose="02040503050406030204" pitchFamily="18" charset="0"/>
                      </a:rPr>
                      <m:t>]</m:t>
                    </m:r>
                  </m:oMath>
                </a14:m>
                <a:endParaRPr lang="en-US" sz="2000" dirty="0"/>
              </a:p>
              <a:p>
                <a:pPr marL="0" indent="0">
                  <a:buNone/>
                </a:pPr>
                <a:endParaRPr lang="en-US" sz="2000" dirty="0"/>
              </a:p>
              <a:p>
                <a:pPr marL="0" indent="0">
                  <a:buNone/>
                </a:pPr>
                <a:r>
                  <a:rPr lang="en-US" sz="2000" dirty="0"/>
                  <a:t>Which is used in the following </a:t>
                </a:r>
              </a:p>
              <a:p>
                <a:pPr marL="0" indent="0">
                  <a:buNone/>
                </a:pPr>
                <a:r>
                  <a:rPr lang="en-US" sz="2000" dirty="0"/>
                  <a:t>training procedure:</a:t>
                </a:r>
              </a:p>
            </p:txBody>
          </p:sp>
        </mc:Choice>
        <mc:Fallback xmlns="">
          <p:sp>
            <p:nvSpPr>
              <p:cNvPr id="3" name="Content Placeholder 2">
                <a:extLst>
                  <a:ext uri="{FF2B5EF4-FFF2-40B4-BE49-F238E27FC236}">
                    <a16:creationId xmlns:a16="http://schemas.microsoft.com/office/drawing/2014/main" id="{86388E5B-38AF-4012-BFC7-C869FE92E041}"/>
                  </a:ext>
                </a:extLst>
              </p:cNvPr>
              <p:cNvSpPr>
                <a:spLocks noGrp="1" noRot="1" noChangeAspect="1" noMove="1" noResize="1" noEditPoints="1" noAdjustHandles="1" noChangeArrowheads="1" noChangeShapeType="1" noTextEdit="1"/>
              </p:cNvSpPr>
              <p:nvPr>
                <p:ph idx="1"/>
              </p:nvPr>
            </p:nvSpPr>
            <p:spPr>
              <a:xfrm>
                <a:off x="838200" y="1458175"/>
                <a:ext cx="10515600" cy="4351338"/>
              </a:xfrm>
              <a:blipFill>
                <a:blip r:embed="rId3"/>
                <a:stretch>
                  <a:fillRect l="-638" t="-14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AA84B52-8878-44CC-A4FE-562E0E33A24A}"/>
              </a:ext>
            </a:extLst>
          </p:cNvPr>
          <p:cNvSpPr>
            <a:spLocks noGrp="1"/>
          </p:cNvSpPr>
          <p:nvPr>
            <p:ph type="sldNum" sz="quarter" idx="12"/>
          </p:nvPr>
        </p:nvSpPr>
        <p:spPr/>
        <p:txBody>
          <a:bodyPr/>
          <a:lstStyle/>
          <a:p>
            <a:fld id="{57CB76AC-E5DF-427C-ABDC-2F4FBD8E4B69}" type="slidenum">
              <a:rPr lang="en-US" smtClean="0"/>
              <a:t>13</a:t>
            </a:fld>
            <a:endParaRPr lang="en-US"/>
          </a:p>
        </p:txBody>
      </p:sp>
      <p:sp>
        <p:nvSpPr>
          <p:cNvPr id="5" name="Text Placeholder 4">
            <a:extLst>
              <a:ext uri="{FF2B5EF4-FFF2-40B4-BE49-F238E27FC236}">
                <a16:creationId xmlns:a16="http://schemas.microsoft.com/office/drawing/2014/main" id="{34FE7655-E47F-4B99-BDD9-6CCEF03F84C2}"/>
              </a:ext>
            </a:extLst>
          </p:cNvPr>
          <p:cNvSpPr>
            <a:spLocks noGrp="1"/>
          </p:cNvSpPr>
          <p:nvPr>
            <p:ph type="body" sz="quarter" idx="9"/>
          </p:nvPr>
        </p:nvSpPr>
        <p:spPr/>
        <p:txBody>
          <a:bodyPr/>
          <a:lstStyle/>
          <a:p>
            <a:endParaRPr lang="en-US"/>
          </a:p>
        </p:txBody>
      </p:sp>
      <p:pic>
        <p:nvPicPr>
          <p:cNvPr id="7" name="Picture 6">
            <a:extLst>
              <a:ext uri="{FF2B5EF4-FFF2-40B4-BE49-F238E27FC236}">
                <a16:creationId xmlns:a16="http://schemas.microsoft.com/office/drawing/2014/main" id="{E4FD4323-4371-40B4-89C8-13CBC9C75E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4136" y="4067857"/>
            <a:ext cx="5075105" cy="2221664"/>
          </a:xfrm>
          <a:prstGeom prst="rect">
            <a:avLst/>
          </a:prstGeom>
        </p:spPr>
      </p:pic>
      <p:sp>
        <p:nvSpPr>
          <p:cNvPr id="8" name="RS_Classification_Special">
            <a:extLst>
              <a:ext uri="{FF2B5EF4-FFF2-40B4-BE49-F238E27FC236}">
                <a16:creationId xmlns:a16="http://schemas.microsoft.com/office/drawing/2014/main" id="{72073DBB-36D1-41DE-A1A1-23634AA205C0}"/>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3368608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7BBB-D362-4AF8-BE9A-ED0C2537DE9A}"/>
              </a:ext>
            </a:extLst>
          </p:cNvPr>
          <p:cNvSpPr>
            <a:spLocks noGrp="1"/>
          </p:cNvSpPr>
          <p:nvPr>
            <p:ph type="title"/>
          </p:nvPr>
        </p:nvSpPr>
        <p:spPr/>
        <p:txBody>
          <a:bodyPr/>
          <a:lstStyle/>
          <a:p>
            <a:r>
              <a:rPr lang="en-US" dirty="0"/>
              <a:t>Basic sampling(DDPM)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A62F28-7EDF-41C1-AD8D-1D300F6C8E73}"/>
                  </a:ext>
                </a:extLst>
              </p:cNvPr>
              <p:cNvSpPr>
                <a:spLocks noGrp="1"/>
              </p:cNvSpPr>
              <p:nvPr>
                <p:ph idx="1"/>
              </p:nvPr>
            </p:nvSpPr>
            <p:spPr/>
            <p:txBody>
              <a:bodyPr>
                <a:normAutofit/>
              </a:bodyPr>
              <a:lstStyle/>
              <a:p>
                <a:pPr marL="0" indent="0">
                  <a:buNone/>
                </a:pPr>
                <a:r>
                  <a:rPr lang="en-US" sz="2000" dirty="0"/>
                  <a:t>The sampling procedure consists in traversing the chain of diffusion steps backwards, starting from pure noise.</a:t>
                </a:r>
              </a:p>
              <a:p>
                <a:pPr marL="0" indent="0">
                  <a:buNone/>
                </a:pPr>
                <a:r>
                  <a:rPr lang="en-US" sz="2000" dirty="0"/>
                  <a:t>Each of these steps consists in:</a:t>
                </a:r>
              </a:p>
              <a:p>
                <a:r>
                  <a:rPr lang="en-US" sz="2000" dirty="0"/>
                  <a:t>Use the network to estimate the added noise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𝜖</m:t>
                        </m:r>
                      </m:e>
                      <m:sub>
                        <m:r>
                          <a:rPr lang="en-US" sz="2000" b="0" i="1" smtClean="0">
                            <a:latin typeface="Cambria Math" panose="02040503050406030204" pitchFamily="18" charset="0"/>
                          </a:rPr>
                          <m:t>𝜃</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r>
                  <a:rPr lang="en-US" sz="2000" dirty="0"/>
                  <a:t>Obtain estimates for the moments of the reverse process: </a:t>
                </a:r>
                <a14:m>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𝜇</m:t>
                        </m:r>
                      </m:e>
                      <m:sub>
                        <m:r>
                          <a:rPr lang="en-US" sz="2000" b="0" i="1" dirty="0" smtClean="0">
                            <a:latin typeface="Cambria Math" panose="02040503050406030204" pitchFamily="18" charset="0"/>
                          </a:rPr>
                          <m:t>𝜃</m:t>
                        </m:r>
                      </m:sub>
                    </m:sSub>
                    <m:d>
                      <m:dPr>
                        <m:ctrlPr>
                          <a:rPr lang="en-US" sz="2000" b="0" i="1" dirty="0" smtClean="0">
                            <a:latin typeface="Cambria Math" panose="02040503050406030204" pitchFamily="18" charset="0"/>
                          </a:rPr>
                        </m:ctrlPr>
                      </m:dPr>
                      <m:e>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𝑡</m:t>
                            </m:r>
                          </m:sub>
                        </m:sSub>
                        <m:r>
                          <a:rPr lang="en-US" sz="2000" b="0" i="1" dirty="0" smtClean="0">
                            <a:latin typeface="Cambria Math" panose="02040503050406030204" pitchFamily="18" charset="0"/>
                          </a:rPr>
                          <m:t>,</m:t>
                        </m:r>
                        <m:r>
                          <a:rPr lang="en-US" sz="2000" b="0" i="1" dirty="0" smtClean="0">
                            <a:latin typeface="Cambria Math" panose="02040503050406030204" pitchFamily="18" charset="0"/>
                          </a:rPr>
                          <m:t>𝑡</m:t>
                        </m:r>
                      </m:e>
                    </m:d>
                    <m:r>
                      <a:rPr lang="en-US" sz="2000" b="0" i="1" dirty="0" smtClean="0">
                        <a:latin typeface="Cambria Math" panose="02040503050406030204" pitchFamily="18" charset="0"/>
                      </a:rPr>
                      <m:t>, </m:t>
                    </m:r>
                    <m:sSub>
                      <m:sSubPr>
                        <m:ctrlPr>
                          <a:rPr lang="en-US" sz="2000" b="0" i="1" dirty="0" smtClean="0">
                            <a:latin typeface="Cambria Math" panose="02040503050406030204" pitchFamily="18" charset="0"/>
                          </a:rPr>
                        </m:ctrlPr>
                      </m:sSubPr>
                      <m:e>
                        <m:acc>
                          <m:accPr>
                            <m:chr m:val="̃"/>
                            <m:ctrlPr>
                              <a:rPr lang="en-US" sz="2000" b="0" i="1" dirty="0" smtClean="0">
                                <a:latin typeface="Cambria Math" panose="02040503050406030204" pitchFamily="18" charset="0"/>
                              </a:rPr>
                            </m:ctrlPr>
                          </m:accPr>
                          <m:e>
                            <m:r>
                              <a:rPr lang="en-US" sz="2000" b="0" i="1" dirty="0" smtClean="0">
                                <a:latin typeface="Cambria Math" panose="02040503050406030204" pitchFamily="18" charset="0"/>
                              </a:rPr>
                              <m:t>𝛽</m:t>
                            </m:r>
                          </m:e>
                        </m:acc>
                      </m:e>
                      <m:sub>
                        <m:r>
                          <a:rPr lang="en-US" sz="2000" b="0" i="1" dirty="0" smtClean="0">
                            <a:latin typeface="Cambria Math" panose="02040503050406030204" pitchFamily="18" charset="0"/>
                          </a:rPr>
                          <m:t>𝑡</m:t>
                        </m:r>
                      </m:sub>
                    </m:sSub>
                  </m:oMath>
                </a14:m>
                <a:endParaRPr lang="en-US" sz="2000" b="0" dirty="0"/>
              </a:p>
              <a:p>
                <a:r>
                  <a:rPr lang="en-US" sz="2000" dirty="0"/>
                  <a:t>Sample from it: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𝒩</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𝜇</m:t>
                        </m:r>
                      </m:e>
                      <m:sub>
                        <m:r>
                          <a:rPr lang="en-US" sz="2000" i="1" dirty="0">
                            <a:latin typeface="Cambria Math" panose="02040503050406030204" pitchFamily="18" charset="0"/>
                          </a:rPr>
                          <m:t>𝜃</m:t>
                        </m:r>
                      </m:sub>
                    </m:sSub>
                    <m:d>
                      <m:dPr>
                        <m:ctrlPr>
                          <a:rPr lang="en-US" sz="2000" i="1" dirty="0">
                            <a:latin typeface="Cambria Math" panose="02040503050406030204" pitchFamily="18" charset="0"/>
                          </a:rPr>
                        </m:ctrlPr>
                      </m:dPr>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𝑥</m:t>
                            </m:r>
                          </m:e>
                          <m:sub>
                            <m:r>
                              <a:rPr lang="en-US" sz="2000" i="1" dirty="0">
                                <a:latin typeface="Cambria Math" panose="02040503050406030204" pitchFamily="18" charset="0"/>
                              </a:rPr>
                              <m:t>𝑡</m:t>
                            </m:r>
                          </m:sub>
                        </m:sSub>
                        <m:r>
                          <a:rPr lang="en-US" sz="2000" i="1" dirty="0">
                            <a:latin typeface="Cambria Math" panose="02040503050406030204" pitchFamily="18" charset="0"/>
                          </a:rPr>
                          <m:t>,</m:t>
                        </m:r>
                        <m:r>
                          <a:rPr lang="en-US" sz="2000" i="1" dirty="0">
                            <a:latin typeface="Cambria Math" panose="02040503050406030204" pitchFamily="18" charset="0"/>
                          </a:rPr>
                          <m:t>𝑡</m:t>
                        </m:r>
                      </m:e>
                    </m:d>
                    <m:r>
                      <a:rPr lang="en-US" sz="2000" i="1" dirty="0">
                        <a:latin typeface="Cambria Math" panose="02040503050406030204" pitchFamily="18" charset="0"/>
                      </a:rPr>
                      <m:t>, </m:t>
                    </m:r>
                    <m:sSub>
                      <m:sSubPr>
                        <m:ctrlPr>
                          <a:rPr lang="en-US" sz="2000" i="1" dirty="0">
                            <a:latin typeface="Cambria Math" panose="02040503050406030204" pitchFamily="18" charset="0"/>
                          </a:rPr>
                        </m:ctrlPr>
                      </m:sSub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𝛽</m:t>
                            </m:r>
                          </m:e>
                        </m:acc>
                      </m:e>
                      <m:sub>
                        <m:r>
                          <a:rPr lang="en-US" sz="2000" i="1" dirty="0">
                            <a:latin typeface="Cambria Math" panose="02040503050406030204" pitchFamily="18" charset="0"/>
                          </a:rPr>
                          <m:t>𝑡</m:t>
                        </m:r>
                      </m:sub>
                    </m:sSub>
                    <m:r>
                      <a:rPr lang="en-US" sz="2000" b="0" i="1" dirty="0" smtClean="0">
                        <a:latin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p>
              <a:p>
                <a:pPr marL="0" indent="0">
                  <a:buNone/>
                </a:pPr>
                <a:endParaRPr lang="en-US" sz="2000" dirty="0"/>
              </a:p>
              <a:p>
                <a:pPr marL="0" indent="0">
                  <a:buNone/>
                </a:pPr>
                <a:r>
                  <a:rPr lang="en-US" sz="2000" dirty="0"/>
                  <a:t>The shorthand algorithm is the following:</a:t>
                </a:r>
              </a:p>
            </p:txBody>
          </p:sp>
        </mc:Choice>
        <mc:Fallback xmlns="">
          <p:sp>
            <p:nvSpPr>
              <p:cNvPr id="3" name="Content Placeholder 2">
                <a:extLst>
                  <a:ext uri="{FF2B5EF4-FFF2-40B4-BE49-F238E27FC236}">
                    <a16:creationId xmlns:a16="http://schemas.microsoft.com/office/drawing/2014/main" id="{EDA62F28-7EDF-41C1-AD8D-1D300F6C8E73}"/>
                  </a:ext>
                </a:extLst>
              </p:cNvPr>
              <p:cNvSpPr>
                <a:spLocks noGrp="1" noRot="1" noChangeAspect="1" noMove="1" noResize="1" noEditPoints="1" noAdjustHandles="1" noChangeArrowheads="1" noChangeShapeType="1" noTextEdit="1"/>
              </p:cNvSpPr>
              <p:nvPr>
                <p:ph idx="1"/>
              </p:nvPr>
            </p:nvSpPr>
            <p:spPr>
              <a:blipFill>
                <a:blip r:embed="rId3"/>
                <a:stretch>
                  <a:fillRect l="-638" t="-14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AC2BE97-5CD8-4480-A1A2-A30354F787CD}"/>
              </a:ext>
            </a:extLst>
          </p:cNvPr>
          <p:cNvSpPr>
            <a:spLocks noGrp="1"/>
          </p:cNvSpPr>
          <p:nvPr>
            <p:ph type="sldNum" sz="quarter" idx="12"/>
          </p:nvPr>
        </p:nvSpPr>
        <p:spPr/>
        <p:txBody>
          <a:bodyPr/>
          <a:lstStyle/>
          <a:p>
            <a:fld id="{57CB76AC-E5DF-427C-ABDC-2F4FBD8E4B69}" type="slidenum">
              <a:rPr lang="en-US" smtClean="0"/>
              <a:t>14</a:t>
            </a:fld>
            <a:endParaRPr lang="en-US"/>
          </a:p>
        </p:txBody>
      </p:sp>
      <p:sp>
        <p:nvSpPr>
          <p:cNvPr id="5" name="Text Placeholder 4">
            <a:extLst>
              <a:ext uri="{FF2B5EF4-FFF2-40B4-BE49-F238E27FC236}">
                <a16:creationId xmlns:a16="http://schemas.microsoft.com/office/drawing/2014/main" id="{83F5795F-B333-4CF3-9358-11C92F5EFBC2}"/>
              </a:ext>
            </a:extLst>
          </p:cNvPr>
          <p:cNvSpPr>
            <a:spLocks noGrp="1"/>
          </p:cNvSpPr>
          <p:nvPr>
            <p:ph type="body" sz="quarter" idx="9"/>
          </p:nvPr>
        </p:nvSpPr>
        <p:spPr/>
        <p:txBody>
          <a:bodyPr/>
          <a:lstStyle/>
          <a:p>
            <a:endParaRPr lang="en-US"/>
          </a:p>
        </p:txBody>
      </p:sp>
      <p:pic>
        <p:nvPicPr>
          <p:cNvPr id="7" name="Picture 6">
            <a:extLst>
              <a:ext uri="{FF2B5EF4-FFF2-40B4-BE49-F238E27FC236}">
                <a16:creationId xmlns:a16="http://schemas.microsoft.com/office/drawing/2014/main" id="{9ED1F638-6B4D-4F4E-860D-F6CF4123FD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9980" y="4207042"/>
            <a:ext cx="5052713" cy="2441400"/>
          </a:xfrm>
          <a:prstGeom prst="rect">
            <a:avLst/>
          </a:prstGeom>
        </p:spPr>
      </p:pic>
      <p:sp>
        <p:nvSpPr>
          <p:cNvPr id="8" name="RS_Classification_Special">
            <a:extLst>
              <a:ext uri="{FF2B5EF4-FFF2-40B4-BE49-F238E27FC236}">
                <a16:creationId xmlns:a16="http://schemas.microsoft.com/office/drawing/2014/main" id="{6C173897-6462-43B3-8F27-E98184C52617}"/>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4207195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73E3B-5D21-45AD-AC2C-C08307293930}"/>
              </a:ext>
            </a:extLst>
          </p:cNvPr>
          <p:cNvSpPr>
            <a:spLocks noGrp="1"/>
          </p:cNvSpPr>
          <p:nvPr>
            <p:ph type="title"/>
          </p:nvPr>
        </p:nvSpPr>
        <p:spPr/>
        <p:txBody>
          <a:bodyPr/>
          <a:lstStyle/>
          <a:p>
            <a:r>
              <a:rPr lang="en-US" dirty="0" err="1"/>
              <a:t>Strided</a:t>
            </a:r>
            <a:r>
              <a:rPr lang="en-US" dirty="0"/>
              <a:t>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B0B9E9-5AA9-4611-9B89-4503AE100708}"/>
                  </a:ext>
                </a:extLst>
              </p:cNvPr>
              <p:cNvSpPr>
                <a:spLocks noGrp="1"/>
              </p:cNvSpPr>
              <p:nvPr>
                <p:ph idx="1"/>
              </p:nvPr>
            </p:nvSpPr>
            <p:spPr/>
            <p:txBody>
              <a:bodyPr>
                <a:normAutofit/>
              </a:bodyPr>
              <a:lstStyle/>
              <a:p>
                <a:pPr marL="0" indent="0">
                  <a:buNone/>
                </a:pPr>
                <a:r>
                  <a:rPr lang="en-US" sz="2000" dirty="0"/>
                  <a:t>Usually Diffusion models are trained with a fairly high amount of noise levels (</a:t>
                </a:r>
                <a14:m>
                  <m:oMath xmlns:m="http://schemas.openxmlformats.org/officeDocument/2006/math">
                    <m:r>
                      <a:rPr lang="en-US" sz="2000" b="0" i="1" smtClean="0">
                        <a:latin typeface="Cambria Math" panose="02040503050406030204" pitchFamily="18" charset="0"/>
                      </a:rPr>
                      <m:t>∼1000 </m:t>
                    </m:r>
                  </m:oMath>
                </a14:m>
                <a:r>
                  <a:rPr lang="en-US" sz="2000" dirty="0"/>
                  <a:t>), this means that we would need to perform </a:t>
                </a:r>
                <a14:m>
                  <m:oMath xmlns:m="http://schemas.openxmlformats.org/officeDocument/2006/math">
                    <m:r>
                      <a:rPr lang="en-US" sz="2000" b="0" i="1" smtClean="0">
                        <a:latin typeface="Cambria Math" panose="02040503050406030204" pitchFamily="18" charset="0"/>
                      </a:rPr>
                      <m:t>1000</m:t>
                    </m:r>
                  </m:oMath>
                </a14:m>
                <a:r>
                  <a:rPr lang="en-US" sz="2000" dirty="0"/>
                  <a:t> forward passes to sample an image.</a:t>
                </a:r>
              </a:p>
              <a:p>
                <a:pPr marL="0" indent="0">
                  <a:buNone/>
                </a:pPr>
                <a:endParaRPr lang="en-US" sz="2000" dirty="0"/>
              </a:p>
              <a:p>
                <a:pPr marL="0" indent="0">
                  <a:buNone/>
                </a:pPr>
                <a:r>
                  <a:rPr lang="en-US" sz="2000" dirty="0"/>
                  <a:t>An alternative is to use a </a:t>
                </a:r>
                <a:r>
                  <a:rPr lang="en-US" sz="2000" dirty="0" err="1"/>
                  <a:t>strided</a:t>
                </a:r>
                <a:r>
                  <a:rPr lang="en-US" sz="2000" dirty="0"/>
                  <a:t> schedule.</a:t>
                </a:r>
              </a:p>
              <a:p>
                <a:pPr marL="0" indent="0">
                  <a:buNone/>
                </a:pPr>
                <a:r>
                  <a:rPr lang="en-US" sz="2000" dirty="0"/>
                  <a:t>Let’s say our original schedule is composed of </a:t>
                </a:r>
                <a14:m>
                  <m:oMath xmlns:m="http://schemas.openxmlformats.org/officeDocument/2006/math">
                    <m:r>
                      <a:rPr lang="en-US" sz="2000" b="0" i="1" smtClean="0">
                        <a:latin typeface="Cambria Math" panose="02040503050406030204" pitchFamily="18" charset="0"/>
                      </a:rPr>
                      <m:t>𝑇</m:t>
                    </m:r>
                  </m:oMath>
                </a14:m>
                <a:r>
                  <a:rPr lang="en-US" sz="2000" dirty="0"/>
                  <a:t> steps but we want to only perform a subset </a:t>
                </a:r>
                <a14:m>
                  <m:oMath xmlns:m="http://schemas.openxmlformats.org/officeDocument/2006/math">
                    <m:r>
                      <a:rPr lang="en-US" sz="2000" b="0" i="1" smtClean="0">
                        <a:latin typeface="Cambria Math" panose="02040503050406030204" pitchFamily="18" charset="0"/>
                      </a:rPr>
                      <m:t>𝑆</m:t>
                    </m:r>
                  </m:oMath>
                </a14:m>
                <a:r>
                  <a:rPr lang="en-US" sz="2000" dirty="0"/>
                  <a:t> of them. </a:t>
                </a:r>
              </a:p>
              <a:p>
                <a:pPr marL="0" indent="0">
                  <a:buNone/>
                </a:pPr>
                <a:r>
                  <a:rPr lang="en-US" sz="2000" dirty="0"/>
                  <a:t>We can consider the </a:t>
                </a:r>
                <a:r>
                  <a:rPr lang="en-US" sz="2000" dirty="0" err="1"/>
                  <a:t>strided</a:t>
                </a:r>
                <a:r>
                  <a:rPr lang="en-US" sz="2000" dirty="0"/>
                  <a:t> values </a:t>
                </a:r>
                <a14:m>
                  <m:oMath xmlns:m="http://schemas.openxmlformats.org/officeDocument/2006/math">
                    <m:sSub>
                      <m:sSubPr>
                        <m:ctrlPr>
                          <a:rPr lang="en-US" sz="2000" b="0" i="1" dirty="0"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𝛼</m:t>
                            </m:r>
                          </m:e>
                        </m:acc>
                      </m:e>
                      <m:sub>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𝑆</m:t>
                            </m:r>
                          </m:e>
                          <m:sub>
                            <m:r>
                              <a:rPr lang="en-US" sz="2000" b="0" i="1" dirty="0" smtClean="0">
                                <a:latin typeface="Cambria Math" panose="02040503050406030204" pitchFamily="18" charset="0"/>
                              </a:rPr>
                              <m:t>𝑡</m:t>
                            </m:r>
                          </m:sub>
                        </m:sSub>
                      </m:sub>
                    </m:sSub>
                  </m:oMath>
                </a14:m>
                <a:r>
                  <a:rPr lang="en-US" sz="2000" dirty="0"/>
                  <a:t> and use them to obtain corresponding sampling variances:</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𝑡</m:t>
                              </m:r>
                            </m:sub>
                          </m:sSub>
                        </m:sub>
                      </m:sSub>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sSub>
                            <m:sSubPr>
                              <m:ctrlPr>
                                <a:rPr lang="en-US" sz="2000" i="1" dirty="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e>
                            <m:sub>
                              <m:sSub>
                                <m:sSubPr>
                                  <m:ctrlPr>
                                    <a:rPr lang="en-US" sz="2000" i="1" dirty="0">
                                      <a:latin typeface="Cambria Math" panose="02040503050406030204" pitchFamily="18" charset="0"/>
                                    </a:rPr>
                                  </m:ctrlPr>
                                </m:sSubPr>
                                <m:e>
                                  <m:r>
                                    <a:rPr lang="en-US" sz="2000" i="1" dirty="0">
                                      <a:latin typeface="Cambria Math" panose="02040503050406030204" pitchFamily="18" charset="0"/>
                                    </a:rPr>
                                    <m:t>𝑆</m:t>
                                  </m:r>
                                </m:e>
                                <m:sub>
                                  <m:r>
                                    <a:rPr lang="en-US" sz="2000" i="1" dirty="0">
                                      <a:latin typeface="Cambria Math" panose="02040503050406030204" pitchFamily="18" charset="0"/>
                                    </a:rPr>
                                    <m:t>𝑡</m:t>
                                  </m:r>
                                </m:sub>
                              </m:sSub>
                            </m:sub>
                          </m:sSub>
                        </m:num>
                        <m:den>
                          <m:sSub>
                            <m:sSubPr>
                              <m:ctrlPr>
                                <a:rPr lang="en-US" sz="2000" i="1" dirty="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e>
                            <m:sub>
                              <m:sSub>
                                <m:sSubPr>
                                  <m:ctrlPr>
                                    <a:rPr lang="en-US" sz="2000" i="1" dirty="0">
                                      <a:latin typeface="Cambria Math" panose="02040503050406030204" pitchFamily="18" charset="0"/>
                                    </a:rPr>
                                  </m:ctrlPr>
                                </m:sSubPr>
                                <m:e>
                                  <m:r>
                                    <a:rPr lang="en-US" sz="2000" i="1" dirty="0">
                                      <a:latin typeface="Cambria Math" panose="02040503050406030204" pitchFamily="18" charset="0"/>
                                    </a:rPr>
                                    <m:t>𝑆</m:t>
                                  </m:r>
                                </m:e>
                                <m:sub>
                                  <m:r>
                                    <a:rPr lang="en-US" sz="2000" i="1" dirty="0">
                                      <a:latin typeface="Cambria Math" panose="02040503050406030204" pitchFamily="18" charset="0"/>
                                    </a:rPr>
                                    <m:t>𝑡</m:t>
                                  </m:r>
                                  <m:r>
                                    <a:rPr lang="en-US" sz="2000" b="0" i="1" dirty="0" smtClean="0">
                                      <a:latin typeface="Cambria Math" panose="02040503050406030204" pitchFamily="18" charset="0"/>
                                    </a:rPr>
                                    <m:t>−1</m:t>
                                  </m:r>
                                </m:sub>
                              </m:sSub>
                            </m:sub>
                          </m:sSub>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𝛽</m:t>
                              </m:r>
                            </m:e>
                          </m:acc>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𝑡</m:t>
                              </m:r>
                            </m:sub>
                          </m:sSub>
                        </m:sub>
                      </m:sSub>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sSub>
                            <m:sSubPr>
                              <m:ctrlPr>
                                <a:rPr lang="en-US" sz="2000" i="1" dirty="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e>
                            <m:sub>
                              <m:sSub>
                                <m:sSubPr>
                                  <m:ctrlPr>
                                    <a:rPr lang="en-US" sz="2000" i="1" dirty="0">
                                      <a:latin typeface="Cambria Math" panose="02040503050406030204" pitchFamily="18" charset="0"/>
                                    </a:rPr>
                                  </m:ctrlPr>
                                </m:sSubPr>
                                <m:e>
                                  <m:r>
                                    <a:rPr lang="en-US" sz="2000" i="1" dirty="0">
                                      <a:latin typeface="Cambria Math" panose="02040503050406030204" pitchFamily="18" charset="0"/>
                                    </a:rPr>
                                    <m:t>𝑆</m:t>
                                  </m:r>
                                </m:e>
                                <m:sub>
                                  <m:r>
                                    <a:rPr lang="en-US" sz="2000" i="1" dirty="0">
                                      <a:latin typeface="Cambria Math" panose="02040503050406030204" pitchFamily="18" charset="0"/>
                                    </a:rPr>
                                    <m:t>𝑡</m:t>
                                  </m:r>
                                  <m:r>
                                    <a:rPr lang="en-US" sz="2000" i="1" dirty="0">
                                      <a:latin typeface="Cambria Math" panose="02040503050406030204" pitchFamily="18" charset="0"/>
                                    </a:rPr>
                                    <m:t>−1</m:t>
                                  </m:r>
                                </m:sub>
                              </m:sSub>
                            </m:sub>
                          </m:sSub>
                        </m:num>
                        <m:den>
                          <m:r>
                            <a:rPr lang="en-US" sz="2000" b="0" i="1" smtClean="0">
                              <a:latin typeface="Cambria Math" panose="02040503050406030204" pitchFamily="18" charset="0"/>
                            </a:rPr>
                            <m:t>1−</m:t>
                          </m:r>
                          <m:sSub>
                            <m:sSubPr>
                              <m:ctrlPr>
                                <a:rPr lang="en-US" sz="2000" i="1" dirty="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e>
                            <m:sub>
                              <m:sSub>
                                <m:sSubPr>
                                  <m:ctrlPr>
                                    <a:rPr lang="en-US" sz="2000" i="1" dirty="0">
                                      <a:latin typeface="Cambria Math" panose="02040503050406030204" pitchFamily="18" charset="0"/>
                                    </a:rPr>
                                  </m:ctrlPr>
                                </m:sSubPr>
                                <m:e>
                                  <m:r>
                                    <a:rPr lang="en-US" sz="2000" i="1" dirty="0">
                                      <a:latin typeface="Cambria Math" panose="02040503050406030204" pitchFamily="18" charset="0"/>
                                    </a:rPr>
                                    <m:t>𝑆</m:t>
                                  </m:r>
                                </m:e>
                                <m:sub>
                                  <m:r>
                                    <a:rPr lang="en-US" sz="2000" i="1" dirty="0">
                                      <a:latin typeface="Cambria Math" panose="02040503050406030204" pitchFamily="18" charset="0"/>
                                    </a:rPr>
                                    <m:t>𝑡</m:t>
                                  </m:r>
                                </m:sub>
                              </m:sSub>
                            </m:sub>
                          </m:sSub>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𝑡</m:t>
                              </m:r>
                            </m:sub>
                          </m:sSub>
                        </m:sub>
                      </m:sSub>
                    </m:oMath>
                  </m:oMathPara>
                </a14:m>
                <a:endParaRPr lang="en-US" sz="2000" dirty="0"/>
              </a:p>
              <a:p>
                <a:pPr marL="0" indent="0">
                  <a:buNone/>
                </a:pPr>
                <a:endParaRPr lang="en-US" sz="2000" dirty="0"/>
              </a:p>
              <a:p>
                <a:pPr marL="0" indent="0">
                  <a:buNone/>
                </a:pPr>
                <a:r>
                  <a:rPr lang="en-US" sz="2000" dirty="0"/>
                  <a:t>Now we can traverse the chain using the distribution:   </a:t>
                </a:r>
                <a14:m>
                  <m:oMath xmlns:m="http://schemas.openxmlformats.org/officeDocument/2006/math">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𝑝</m:t>
                        </m:r>
                      </m:e>
                      <m:sub>
                        <m:r>
                          <a:rPr lang="en-US" sz="2000" b="0" i="1" dirty="0" smtClean="0">
                            <a:latin typeface="Cambria Math" panose="02040503050406030204" pitchFamily="18" charset="0"/>
                            <a:ea typeface="Cambria Math" panose="02040503050406030204" pitchFamily="18" charset="0"/>
                          </a:rPr>
                          <m:t>𝜃</m:t>
                        </m:r>
                      </m:sub>
                    </m:sSub>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𝑥</m:t>
                            </m:r>
                          </m:e>
                          <m:sub>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𝑆</m:t>
                                </m:r>
                              </m:e>
                              <m:sub>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−1</m:t>
                                </m:r>
                              </m:sub>
                            </m:sSub>
                          </m:sub>
                        </m:sSub>
                      </m:e>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𝑥</m:t>
                            </m:r>
                          </m:e>
                          <m:sub>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𝑆</m:t>
                                </m:r>
                              </m:e>
                              <m:sub>
                                <m:r>
                                  <a:rPr lang="en-US" sz="2000" b="0" i="1" dirty="0" smtClean="0">
                                    <a:latin typeface="Cambria Math" panose="02040503050406030204" pitchFamily="18" charset="0"/>
                                    <a:ea typeface="Cambria Math" panose="02040503050406030204" pitchFamily="18" charset="0"/>
                                  </a:rPr>
                                  <m:t>𝑡</m:t>
                                </m:r>
                              </m:sub>
                            </m:sSub>
                          </m:sub>
                        </m:sSub>
                      </m:e>
                    </m:d>
                    <m:r>
                      <a:rPr lang="en-US" sz="2000" b="0" i="1" dirty="0"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𝒩</m:t>
                    </m:r>
                    <m:r>
                      <a:rPr lang="en-US" sz="2000" b="0" i="1" smtClean="0">
                        <a:latin typeface="Cambria Math" panose="02040503050406030204" pitchFamily="18" charset="0"/>
                        <a:ea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𝜇</m:t>
                        </m:r>
                      </m:e>
                      <m:sub>
                        <m:r>
                          <a:rPr lang="en-US" sz="2000" i="1" dirty="0">
                            <a:latin typeface="Cambria Math" panose="02040503050406030204" pitchFamily="18" charset="0"/>
                          </a:rPr>
                          <m:t>𝜃</m:t>
                        </m:r>
                      </m:sub>
                    </m:sSub>
                    <m:d>
                      <m:dPr>
                        <m:ctrlPr>
                          <a:rPr lang="en-US" sz="2000" i="1" dirty="0">
                            <a:latin typeface="Cambria Math" panose="02040503050406030204" pitchFamily="18" charset="0"/>
                          </a:rPr>
                        </m:ctrlPr>
                      </m:dPr>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𝑥</m:t>
                            </m:r>
                          </m:e>
                          <m:sub>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𝑆</m:t>
                                </m:r>
                              </m:e>
                              <m:sub>
                                <m:r>
                                  <a:rPr lang="en-US" sz="2000" b="0" i="1" dirty="0" smtClean="0">
                                    <a:latin typeface="Cambria Math" panose="02040503050406030204" pitchFamily="18" charset="0"/>
                                  </a:rPr>
                                  <m:t>𝑡</m:t>
                                </m:r>
                              </m:sub>
                            </m:sSub>
                          </m:sub>
                        </m:sSub>
                        <m:r>
                          <a:rPr lang="en-US" sz="2000" i="1" dirty="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𝑆</m:t>
                            </m:r>
                          </m:e>
                          <m:sub>
                            <m:r>
                              <a:rPr lang="en-US" sz="2000" b="0" i="1" dirty="0" smtClean="0">
                                <a:latin typeface="Cambria Math" panose="02040503050406030204" pitchFamily="18" charset="0"/>
                              </a:rPr>
                              <m:t>𝑡</m:t>
                            </m:r>
                          </m:sub>
                        </m:sSub>
                      </m:e>
                    </m:d>
                    <m:r>
                      <a:rPr lang="en-US" sz="2000" i="1" dirty="0">
                        <a:latin typeface="Cambria Math" panose="02040503050406030204" pitchFamily="18" charset="0"/>
                      </a:rPr>
                      <m:t>, </m:t>
                    </m:r>
                    <m:sSub>
                      <m:sSubPr>
                        <m:ctrlPr>
                          <a:rPr lang="en-US" sz="2000" i="1" dirty="0">
                            <a:latin typeface="Cambria Math" panose="02040503050406030204" pitchFamily="18" charset="0"/>
                          </a:rPr>
                        </m:ctrlPr>
                      </m:sSub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𝛽</m:t>
                            </m:r>
                          </m:e>
                        </m:acc>
                      </m:e>
                      <m:sub>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𝑆</m:t>
                            </m:r>
                          </m:e>
                          <m:sub>
                            <m:r>
                              <a:rPr lang="en-US" sz="2000" b="0" i="1" dirty="0" smtClean="0">
                                <a:latin typeface="Cambria Math" panose="02040503050406030204" pitchFamily="18" charset="0"/>
                              </a:rPr>
                              <m:t>𝑡</m:t>
                            </m:r>
                          </m:sub>
                        </m:sSub>
                      </m:sub>
                    </m:sSub>
                    <m:r>
                      <a:rPr lang="en-US" sz="2000" i="1" dirty="0">
                        <a:latin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oMath>
                </a14:m>
                <a:endParaRPr lang="en-US" sz="2000" dirty="0"/>
              </a:p>
            </p:txBody>
          </p:sp>
        </mc:Choice>
        <mc:Fallback xmlns="">
          <p:sp>
            <p:nvSpPr>
              <p:cNvPr id="3" name="Content Placeholder 2">
                <a:extLst>
                  <a:ext uri="{FF2B5EF4-FFF2-40B4-BE49-F238E27FC236}">
                    <a16:creationId xmlns:a16="http://schemas.microsoft.com/office/drawing/2014/main" id="{2FB0B9E9-5AA9-4611-9B89-4503AE100708}"/>
                  </a:ext>
                </a:extLst>
              </p:cNvPr>
              <p:cNvSpPr>
                <a:spLocks noGrp="1" noRot="1" noChangeAspect="1" noMove="1" noResize="1" noEditPoints="1" noAdjustHandles="1" noChangeArrowheads="1" noChangeShapeType="1" noTextEdit="1"/>
              </p:cNvSpPr>
              <p:nvPr>
                <p:ph idx="1"/>
              </p:nvPr>
            </p:nvSpPr>
            <p:spPr>
              <a:blipFill>
                <a:blip r:embed="rId3"/>
                <a:stretch>
                  <a:fillRect l="-638" t="-1401" r="-5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9453CF2-A8D2-48CD-8004-B1EFDEBB5C0B}"/>
              </a:ext>
            </a:extLst>
          </p:cNvPr>
          <p:cNvSpPr>
            <a:spLocks noGrp="1"/>
          </p:cNvSpPr>
          <p:nvPr>
            <p:ph type="sldNum" sz="quarter" idx="12"/>
          </p:nvPr>
        </p:nvSpPr>
        <p:spPr/>
        <p:txBody>
          <a:bodyPr/>
          <a:lstStyle/>
          <a:p>
            <a:fld id="{57CB76AC-E5DF-427C-ABDC-2F4FBD8E4B69}" type="slidenum">
              <a:rPr lang="en-US" smtClean="0"/>
              <a:t>15</a:t>
            </a:fld>
            <a:endParaRPr lang="en-US"/>
          </a:p>
        </p:txBody>
      </p:sp>
      <p:sp>
        <p:nvSpPr>
          <p:cNvPr id="5" name="Text Placeholder 4">
            <a:extLst>
              <a:ext uri="{FF2B5EF4-FFF2-40B4-BE49-F238E27FC236}">
                <a16:creationId xmlns:a16="http://schemas.microsoft.com/office/drawing/2014/main" id="{5B706C0C-BE2F-4D91-8527-7E9DD60EC92E}"/>
              </a:ext>
            </a:extLst>
          </p:cNvPr>
          <p:cNvSpPr>
            <a:spLocks noGrp="1"/>
          </p:cNvSpPr>
          <p:nvPr>
            <p:ph type="body" sz="quarter" idx="9"/>
          </p:nvPr>
        </p:nvSpPr>
        <p:spPr/>
        <p:txBody>
          <a:bodyPr/>
          <a:lstStyle/>
          <a:p>
            <a:endParaRPr lang="en-US"/>
          </a:p>
        </p:txBody>
      </p:sp>
      <p:sp>
        <p:nvSpPr>
          <p:cNvPr id="7" name="RS_Classification_Special">
            <a:extLst>
              <a:ext uri="{FF2B5EF4-FFF2-40B4-BE49-F238E27FC236}">
                <a16:creationId xmlns:a16="http://schemas.microsoft.com/office/drawing/2014/main" id="{44CF3746-F8B3-49D1-AD73-4026324682F3}"/>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118108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EC63F-4C73-4D09-8F7C-89EE334EBC82}"/>
              </a:ext>
            </a:extLst>
          </p:cNvPr>
          <p:cNvSpPr>
            <a:spLocks noGrp="1"/>
          </p:cNvSpPr>
          <p:nvPr>
            <p:ph type="title"/>
          </p:nvPr>
        </p:nvSpPr>
        <p:spPr/>
        <p:txBody>
          <a:bodyPr/>
          <a:lstStyle/>
          <a:p>
            <a:r>
              <a:rPr lang="en-US" dirty="0"/>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6AAB74-7022-4840-AAB3-4F91402CA214}"/>
                  </a:ext>
                </a:extLst>
              </p:cNvPr>
              <p:cNvSpPr>
                <a:spLocks noGrp="1"/>
              </p:cNvSpPr>
              <p:nvPr>
                <p:ph idx="1"/>
              </p:nvPr>
            </p:nvSpPr>
            <p:spPr/>
            <p:txBody>
              <a:bodyPr>
                <a:noAutofit/>
              </a:bodyPr>
              <a:lstStyle/>
              <a:p>
                <a:pPr marL="0" indent="0">
                  <a:buNone/>
                </a:pPr>
                <a:r>
                  <a:rPr lang="en-US" sz="2000" dirty="0"/>
                  <a:t>The </a:t>
                </a:r>
                <a:r>
                  <a:rPr lang="en-US" sz="2000" dirty="0" err="1"/>
                  <a:t>strided</a:t>
                </a:r>
                <a:r>
                  <a:rPr lang="en-US" sz="2000" dirty="0"/>
                  <a:t> sampling approach works reasonably but it still requires a reasonable amount of steps to obtain good results.</a:t>
                </a:r>
              </a:p>
              <a:p>
                <a:pPr marL="0" indent="0">
                  <a:buNone/>
                </a:pPr>
                <a:r>
                  <a:rPr lang="en-US" sz="2000" dirty="0"/>
                  <a:t>Many sampling methods have been devised to overcome this limitation, one of them is DDIM.</a:t>
                </a:r>
              </a:p>
              <a:p>
                <a:pPr marL="0" indent="0">
                  <a:buNone/>
                </a:pPr>
                <a:endParaRPr lang="en-US" sz="2000" dirty="0"/>
              </a:p>
              <a:p>
                <a:pPr marL="0" indent="0">
                  <a:buNone/>
                </a:pPr>
                <a:r>
                  <a:rPr lang="en-US" sz="2000" dirty="0"/>
                  <a:t>The core idea of DDIM is to control how much stochasticity we inject in each of the steps, through a parameter </a:t>
                </a:r>
                <a14:m>
                  <m:oMath xmlns:m="http://schemas.openxmlformats.org/officeDocument/2006/math">
                    <m:r>
                      <a:rPr lang="en-US" sz="2000" b="0" i="1" smtClean="0">
                        <a:latin typeface="Cambria Math" panose="02040503050406030204" pitchFamily="18" charset="0"/>
                      </a:rPr>
                      <m:t>𝜂</m:t>
                    </m:r>
                  </m:oMath>
                </a14:m>
                <a:r>
                  <a:rPr lang="en-US" sz="2000" dirty="0"/>
                  <a:t>.</a:t>
                </a:r>
              </a:p>
              <a:p>
                <a:pPr marL="0" indent="0">
                  <a:buNone/>
                </a:pPr>
                <a:r>
                  <a:rPr lang="en-US" sz="2000" dirty="0"/>
                  <a:t>In fact we define the variance of the reverse process as: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𝜎</m:t>
                        </m:r>
                      </m:e>
                      <m:sub>
                        <m:r>
                          <a:rPr lang="en-US" sz="2000" b="0" i="1" smtClean="0">
                            <a:latin typeface="Cambria Math" panose="02040503050406030204" pitchFamily="18" charset="0"/>
                          </a:rPr>
                          <m:t>𝑡</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r>
                      <a:rPr lang="en-US" sz="2000" b="0" i="1" smtClean="0">
                        <a:latin typeface="Cambria Math" panose="02040503050406030204" pitchFamily="18" charset="0"/>
                      </a:rPr>
                      <m:t>𝜂</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𝛽</m:t>
                            </m:r>
                          </m:e>
                        </m:acc>
                      </m:e>
                      <m:sub>
                        <m:r>
                          <a:rPr lang="en-US" sz="2000" b="0" i="1" smtClean="0">
                            <a:latin typeface="Cambria Math" panose="02040503050406030204" pitchFamily="18" charset="0"/>
                          </a:rPr>
                          <m:t>𝑡</m:t>
                        </m:r>
                      </m:sub>
                    </m:sSub>
                  </m:oMath>
                </a14:m>
                <a:endParaRPr lang="en-US" sz="2000" dirty="0"/>
              </a:p>
              <a:p>
                <a:pPr marL="0" indent="0">
                  <a:buNone/>
                </a:pPr>
                <a:r>
                  <a:rPr lang="en-US" sz="2000" dirty="0"/>
                  <a:t>And we define the reverse process over a  as: </a:t>
                </a:r>
              </a:p>
              <a:p>
                <a:pPr marL="0" indent="0">
                  <a:buNone/>
                </a:pPr>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𝑝</m:t>
                          </m:r>
                        </m:e>
                        <m:sub>
                          <m:r>
                            <a:rPr lang="en-US" sz="2000" i="1" dirty="0">
                              <a:latin typeface="Cambria Math" panose="02040503050406030204" pitchFamily="18" charset="0"/>
                              <a:ea typeface="Cambria Math" panose="02040503050406030204" pitchFamily="18" charset="0"/>
                            </a:rPr>
                            <m:t>𝜃</m:t>
                          </m:r>
                        </m:sub>
                      </m:sSub>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𝑥</m:t>
                              </m:r>
                            </m:e>
                            <m:sub>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−1</m:t>
                              </m:r>
                            </m:sub>
                          </m:sSub>
                        </m:e>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𝑥</m:t>
                              </m:r>
                            </m:e>
                            <m:sub>
                              <m:r>
                                <a:rPr lang="en-US" sz="2000" b="0" i="1" dirty="0" smtClean="0">
                                  <a:latin typeface="Cambria Math" panose="02040503050406030204" pitchFamily="18" charset="0"/>
                                  <a:ea typeface="Cambria Math" panose="02040503050406030204" pitchFamily="18" charset="0"/>
                                </a:rPr>
                                <m:t>𝑡</m:t>
                              </m:r>
                            </m:sub>
                          </m:sSub>
                        </m:e>
                      </m:d>
                      <m:r>
                        <a:rPr lang="en-US" sz="2000" i="1" dirty="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𝒩</m:t>
                      </m:r>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𝜃</m:t>
                          </m:r>
                        </m:sub>
                      </m:sSub>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𝛼</m:t>
                                  </m:r>
                                </m:e>
                              </m:acc>
                            </m:e>
                            <m:sub>
                              <m:r>
                                <a:rPr lang="en-US" sz="2000" b="0" i="1" smtClean="0">
                                  <a:latin typeface="Cambria Math" panose="02040503050406030204" pitchFamily="18" charset="0"/>
                                  <a:ea typeface="Cambria Math" panose="02040503050406030204" pitchFamily="18" charset="0"/>
                                </a:rPr>
                                <m:t>𝑡</m:t>
                              </m:r>
                            </m:sub>
                          </m:sSub>
                        </m:e>
                      </m:rad>
                      <m:r>
                        <a:rPr lang="en-US" sz="2000" b="0" i="1" smtClean="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m:t>
                      </m:r>
                      <m:rad>
                        <m:radPr>
                          <m:degHide m:val="on"/>
                          <m:ctrlPr>
                            <a:rPr lang="en-US" sz="2000" b="0" i="1" dirty="0"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1−</m:t>
                          </m:r>
                          <m:sSub>
                            <m:sSubPr>
                              <m:ctrlPr>
                                <a:rPr lang="en-US" sz="2000" b="0" i="1" smtClean="0">
                                  <a:latin typeface="Cambria Math" panose="02040503050406030204" pitchFamily="18" charset="0"/>
                                  <a:ea typeface="Cambria Math" panose="02040503050406030204" pitchFamily="18" charset="0"/>
                                </a:rPr>
                              </m:ctrlPr>
                            </m:sSub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𝛼</m:t>
                                  </m:r>
                                </m:e>
                              </m:acc>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𝜎</m:t>
                              </m:r>
                            </m:e>
                            <m:sup>
                              <m:r>
                                <a:rPr lang="en-US" sz="2000" b="0" i="1" smtClean="0">
                                  <a:latin typeface="Cambria Math" panose="02040503050406030204" pitchFamily="18" charset="0"/>
                                  <a:ea typeface="Cambria Math" panose="02040503050406030204" pitchFamily="18" charset="0"/>
                                </a:rPr>
                                <m:t>2</m:t>
                              </m:r>
                            </m:sup>
                          </m:sSup>
                        </m:e>
                      </m:rad>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𝜖</m:t>
                          </m:r>
                        </m:e>
                        <m:sub>
                          <m:r>
                            <a:rPr lang="en-US" sz="2000" b="0" i="1" dirty="0" smtClean="0">
                              <a:latin typeface="Cambria Math" panose="02040503050406030204" pitchFamily="18" charset="0"/>
                              <a:ea typeface="Cambria Math" panose="02040503050406030204" pitchFamily="18" charset="0"/>
                            </a:rPr>
                            <m:t>𝜃</m:t>
                          </m:r>
                        </m:sub>
                      </m:sSub>
                      <m:r>
                        <a:rPr lang="en-US" sz="2000" i="1" dirty="0">
                          <a:latin typeface="Cambria Math" panose="02040503050406030204" pitchFamily="18" charset="0"/>
                        </a:rPr>
                        <m:t> </m:t>
                      </m:r>
                      <m:r>
                        <a:rPr lang="en-US" sz="2000" b="0" i="1" dirty="0" smtClean="0">
                          <a:latin typeface="Cambria Math" panose="02040503050406030204" pitchFamily="18" charset="0"/>
                        </a:rPr>
                        <m:t>, </m:t>
                      </m:r>
                      <m:sSubSup>
                        <m:sSubSupPr>
                          <m:ctrlPr>
                            <a:rPr lang="en-US" sz="2000" b="0" i="1" dirty="0" smtClean="0">
                              <a:latin typeface="Cambria Math" panose="02040503050406030204" pitchFamily="18" charset="0"/>
                            </a:rPr>
                          </m:ctrlPr>
                        </m:sSubSupPr>
                        <m:e>
                          <m:r>
                            <a:rPr lang="en-US" sz="2000" b="0" i="1" dirty="0" smtClean="0">
                              <a:latin typeface="Cambria Math" panose="02040503050406030204" pitchFamily="18" charset="0"/>
                            </a:rPr>
                            <m:t>𝜎</m:t>
                          </m:r>
                        </m:e>
                        <m:sub>
                          <m:r>
                            <a:rPr lang="en-US" sz="2000" b="0" i="1" dirty="0" smtClean="0">
                              <a:latin typeface="Cambria Math" panose="02040503050406030204" pitchFamily="18" charset="0"/>
                            </a:rPr>
                            <m:t>𝑡</m:t>
                          </m:r>
                        </m:sub>
                        <m:sup>
                          <m:r>
                            <a:rPr lang="en-US" sz="2000" b="0" i="1" dirty="0" smtClean="0">
                              <a:latin typeface="Cambria Math" panose="02040503050406030204" pitchFamily="18" charset="0"/>
                            </a:rPr>
                            <m:t>2</m:t>
                          </m:r>
                        </m:sup>
                      </m:sSubSup>
                      <m:r>
                        <a:rPr lang="en-US" sz="2000" i="1" dirty="0">
                          <a:latin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oMath>
                  </m:oMathPara>
                </a14:m>
                <a:endParaRPr lang="en-US" sz="2000" dirty="0"/>
              </a:p>
              <a:p>
                <a:pPr marL="0" indent="0">
                  <a:buNone/>
                </a:pPr>
                <a:endParaRPr lang="en-US" sz="2000" dirty="0"/>
              </a:p>
              <a:p>
                <a:pPr marL="0" indent="0">
                  <a:buNone/>
                </a:pPr>
                <a:r>
                  <a:rPr lang="en-US" sz="2000" dirty="0"/>
                  <a:t>With </a:t>
                </a:r>
                <a14:m>
                  <m:oMath xmlns:m="http://schemas.openxmlformats.org/officeDocument/2006/math">
                    <m:r>
                      <a:rPr lang="en-US" sz="2000" b="0" i="1" smtClean="0">
                        <a:latin typeface="Cambria Math" panose="02040503050406030204" pitchFamily="18" charset="0"/>
                      </a:rPr>
                      <m:t>𝜂</m:t>
                    </m:r>
                    <m:r>
                      <a:rPr lang="en-US" sz="2000" b="0" i="1" smtClean="0">
                        <a:latin typeface="Cambria Math" panose="02040503050406030204" pitchFamily="18" charset="0"/>
                      </a:rPr>
                      <m:t>=1</m:t>
                    </m:r>
                  </m:oMath>
                </a14:m>
                <a:r>
                  <a:rPr lang="en-US" sz="2000" dirty="0"/>
                  <a:t> we obtain DDPM, with </a:t>
                </a:r>
                <a14:m>
                  <m:oMath xmlns:m="http://schemas.openxmlformats.org/officeDocument/2006/math">
                    <m:r>
                      <a:rPr lang="en-US" sz="2000" b="0" i="1" smtClean="0">
                        <a:latin typeface="Cambria Math" panose="02040503050406030204" pitchFamily="18" charset="0"/>
                      </a:rPr>
                      <m:t>𝜂</m:t>
                    </m:r>
                    <m:r>
                      <a:rPr lang="en-US" sz="2000" b="0" i="1" smtClean="0">
                        <a:latin typeface="Cambria Math" panose="02040503050406030204" pitchFamily="18" charset="0"/>
                      </a:rPr>
                      <m:t>=1</m:t>
                    </m:r>
                  </m:oMath>
                </a14:m>
                <a:r>
                  <a:rPr lang="en-US" sz="2000" dirty="0"/>
                  <a:t> we have pure DDIM, which exhibits better results when we provide it with a </a:t>
                </a:r>
                <a:r>
                  <a:rPr lang="en-US" sz="2000" dirty="0" err="1"/>
                  <a:t>strided</a:t>
                </a:r>
                <a:r>
                  <a:rPr lang="en-US" sz="2000" dirty="0"/>
                  <a:t> sampling schedule with few steps.</a:t>
                </a:r>
              </a:p>
            </p:txBody>
          </p:sp>
        </mc:Choice>
        <mc:Fallback xmlns="">
          <p:sp>
            <p:nvSpPr>
              <p:cNvPr id="3" name="Content Placeholder 2">
                <a:extLst>
                  <a:ext uri="{FF2B5EF4-FFF2-40B4-BE49-F238E27FC236}">
                    <a16:creationId xmlns:a16="http://schemas.microsoft.com/office/drawing/2014/main" id="{1A6AAB74-7022-4840-AAB3-4F91402CA214}"/>
                  </a:ext>
                </a:extLst>
              </p:cNvPr>
              <p:cNvSpPr>
                <a:spLocks noGrp="1" noRot="1" noChangeAspect="1" noMove="1" noResize="1" noEditPoints="1" noAdjustHandles="1" noChangeArrowheads="1" noChangeShapeType="1" noTextEdit="1"/>
              </p:cNvSpPr>
              <p:nvPr>
                <p:ph idx="1"/>
              </p:nvPr>
            </p:nvSpPr>
            <p:spPr>
              <a:blipFill>
                <a:blip r:embed="rId3"/>
                <a:stretch>
                  <a:fillRect l="-638" t="-1401" r="-348" b="-28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7CD9F8C-DFF5-4F87-A513-485300A198C8}"/>
              </a:ext>
            </a:extLst>
          </p:cNvPr>
          <p:cNvSpPr>
            <a:spLocks noGrp="1"/>
          </p:cNvSpPr>
          <p:nvPr>
            <p:ph type="sldNum" sz="quarter" idx="12"/>
          </p:nvPr>
        </p:nvSpPr>
        <p:spPr/>
        <p:txBody>
          <a:bodyPr/>
          <a:lstStyle/>
          <a:p>
            <a:fld id="{57CB76AC-E5DF-427C-ABDC-2F4FBD8E4B69}" type="slidenum">
              <a:rPr lang="en-US" smtClean="0"/>
              <a:t>16</a:t>
            </a:fld>
            <a:endParaRPr lang="en-US"/>
          </a:p>
        </p:txBody>
      </p:sp>
      <p:sp>
        <p:nvSpPr>
          <p:cNvPr id="5" name="Text Placeholder 4">
            <a:extLst>
              <a:ext uri="{FF2B5EF4-FFF2-40B4-BE49-F238E27FC236}">
                <a16:creationId xmlns:a16="http://schemas.microsoft.com/office/drawing/2014/main" id="{1B418D9B-23E7-4875-BCD8-6913E5E08D31}"/>
              </a:ext>
            </a:extLst>
          </p:cNvPr>
          <p:cNvSpPr>
            <a:spLocks noGrp="1"/>
          </p:cNvSpPr>
          <p:nvPr>
            <p:ph type="body" sz="quarter" idx="9"/>
          </p:nvPr>
        </p:nvSpPr>
        <p:spPr/>
        <p:txBody>
          <a:bodyPr/>
          <a:lstStyle/>
          <a:p>
            <a:endParaRPr lang="en-US"/>
          </a:p>
        </p:txBody>
      </p:sp>
      <p:sp>
        <p:nvSpPr>
          <p:cNvPr id="7" name="RS_Classification_Special">
            <a:extLst>
              <a:ext uri="{FF2B5EF4-FFF2-40B4-BE49-F238E27FC236}">
                <a16:creationId xmlns:a16="http://schemas.microsoft.com/office/drawing/2014/main" id="{A9FE32C3-CB93-47B3-A0E6-67A7B3BA79F2}"/>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834140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AE881EE1-BF3B-4337-876E-A9C03A6CBC86}"/>
              </a:ext>
            </a:extLst>
          </p:cNvPr>
          <p:cNvPicPr>
            <a:picLocks noGrp="1" noChangeAspect="1"/>
          </p:cNvPicPr>
          <p:nvPr>
            <p:ph type="pic" sz="quarter" idx="2"/>
          </p:nvPr>
        </p:nvPicPr>
        <p:blipFill>
          <a:blip r:embed="rId3">
            <a:extLst>
              <a:ext uri="{28A0092B-C50C-407E-A947-70E740481C1C}">
                <a14:useLocalDpi xmlns:a14="http://schemas.microsoft.com/office/drawing/2010/main" val="0"/>
              </a:ext>
            </a:extLst>
          </a:blip>
          <a:stretch>
            <a:fillRect/>
          </a:stretch>
        </p:blipFill>
        <p:spPr>
          <a:xfrm>
            <a:off x="1282239" y="-15234"/>
            <a:ext cx="9627523" cy="4384451"/>
          </a:xfrm>
          <a:prstGeom prst="rect">
            <a:avLst/>
          </a:prstGeom>
        </p:spPr>
      </p:pic>
      <p:sp>
        <p:nvSpPr>
          <p:cNvPr id="3" name="Title 2">
            <a:extLst>
              <a:ext uri="{FF2B5EF4-FFF2-40B4-BE49-F238E27FC236}">
                <a16:creationId xmlns:a16="http://schemas.microsoft.com/office/drawing/2014/main" id="{DCD50B30-0CB3-4AF2-9CB4-7DE17FE09A8E}"/>
              </a:ext>
            </a:extLst>
          </p:cNvPr>
          <p:cNvSpPr>
            <a:spLocks noGrp="1"/>
          </p:cNvSpPr>
          <p:nvPr>
            <p:ph type="title"/>
          </p:nvPr>
        </p:nvSpPr>
        <p:spPr>
          <a:solidFill>
            <a:schemeClr val="accent1">
              <a:lumMod val="75000"/>
            </a:schemeClr>
          </a:solidFill>
        </p:spPr>
        <p:txBody>
          <a:bodyPr/>
          <a:lstStyle/>
          <a:p>
            <a:r>
              <a:rPr lang="en-US" dirty="0"/>
              <a:t>Continuous Diffusion</a:t>
            </a:r>
          </a:p>
        </p:txBody>
      </p:sp>
      <p:sp>
        <p:nvSpPr>
          <p:cNvPr id="4" name="Text Placeholder 3">
            <a:extLst>
              <a:ext uri="{FF2B5EF4-FFF2-40B4-BE49-F238E27FC236}">
                <a16:creationId xmlns:a16="http://schemas.microsoft.com/office/drawing/2014/main" id="{3C359F89-4D26-48D2-AF9D-73F4A517A222}"/>
              </a:ext>
            </a:extLst>
          </p:cNvPr>
          <p:cNvSpPr>
            <a:spLocks noGrp="1"/>
          </p:cNvSpPr>
          <p:nvPr>
            <p:ph type="body" sz="quarter" idx="9"/>
          </p:nvPr>
        </p:nvSpPr>
        <p:spPr/>
        <p:txBody>
          <a:bodyPr/>
          <a:lstStyle/>
          <a:p>
            <a:endParaRPr lang="en-US"/>
          </a:p>
        </p:txBody>
      </p:sp>
      <p:sp>
        <p:nvSpPr>
          <p:cNvPr id="8" name="TextBox 7">
            <a:extLst>
              <a:ext uri="{FF2B5EF4-FFF2-40B4-BE49-F238E27FC236}">
                <a16:creationId xmlns:a16="http://schemas.microsoft.com/office/drawing/2014/main" id="{4BFB4CC9-9ADF-416C-992E-46411C6A153E}"/>
              </a:ext>
            </a:extLst>
          </p:cNvPr>
          <p:cNvSpPr txBox="1"/>
          <p:nvPr/>
        </p:nvSpPr>
        <p:spPr>
          <a:xfrm>
            <a:off x="9652001" y="4385059"/>
            <a:ext cx="1946367" cy="256545"/>
          </a:xfrm>
          <a:prstGeom prst="rect">
            <a:avLst/>
          </a:prstGeom>
          <a:noFill/>
        </p:spPr>
        <p:txBody>
          <a:bodyPr wrap="none" rtlCol="0">
            <a:spAutoFit/>
          </a:bodyPr>
          <a:lstStyle/>
          <a:p>
            <a:r>
              <a:rPr lang="en-US" sz="1067" dirty="0"/>
              <a:t>Image credit: </a:t>
            </a:r>
            <a:r>
              <a:rPr lang="en-US" sz="1067" dirty="0">
                <a:hlinkClick r:id="rId4"/>
              </a:rPr>
              <a:t>Song et al. (2021)</a:t>
            </a:r>
            <a:r>
              <a:rPr lang="en-US" sz="1067" dirty="0"/>
              <a:t> </a:t>
            </a:r>
          </a:p>
        </p:txBody>
      </p:sp>
      <p:sp>
        <p:nvSpPr>
          <p:cNvPr id="5" name="RS_Classification_Special">
            <a:extLst>
              <a:ext uri="{FF2B5EF4-FFF2-40B4-BE49-F238E27FC236}">
                <a16:creationId xmlns:a16="http://schemas.microsoft.com/office/drawing/2014/main" id="{D31AC31A-8459-44FC-8DC5-949E25C3EE79}"/>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3032749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B57E2-56B7-4851-A6A1-4A36869662C0}"/>
              </a:ext>
            </a:extLst>
          </p:cNvPr>
          <p:cNvSpPr>
            <a:spLocks noGrp="1"/>
          </p:cNvSpPr>
          <p:nvPr>
            <p:ph type="title"/>
          </p:nvPr>
        </p:nvSpPr>
        <p:spPr/>
        <p:txBody>
          <a:bodyPr/>
          <a:lstStyle/>
          <a:p>
            <a:r>
              <a:rPr lang="en-US" dirty="0"/>
              <a:t>Diffusion models and NCSN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BA51EF-856B-430B-B0B8-7770601B112B}"/>
                  </a:ext>
                </a:extLst>
              </p:cNvPr>
              <p:cNvSpPr>
                <a:spLocks noGrp="1"/>
              </p:cNvSpPr>
              <p:nvPr>
                <p:ph idx="1"/>
              </p:nvPr>
            </p:nvSpPr>
            <p:spPr/>
            <p:txBody>
              <a:bodyPr>
                <a:normAutofit fontScale="70000" lnSpcReduction="20000"/>
              </a:bodyPr>
              <a:lstStyle/>
              <a:p>
                <a:pPr marL="0" indent="0">
                  <a:buNone/>
                </a:pPr>
                <a:r>
                  <a:rPr lang="en-US" dirty="0"/>
                  <a:t>Diffusion models have many equivalences with similar families of models, one of these are Noise Conditioned Score Networks(NCSN).</a:t>
                </a:r>
              </a:p>
              <a:p>
                <a:pPr marL="0" indent="0">
                  <a:buNone/>
                </a:pPr>
                <a:endParaRPr lang="en-US" dirty="0"/>
              </a:p>
              <a:p>
                <a:pPr marL="0" indent="0">
                  <a:buNone/>
                </a:pPr>
                <a:r>
                  <a:rPr lang="en-US" dirty="0"/>
                  <a:t>NCSN are able to generate samples from a distribution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through the so-called </a:t>
                </a:r>
                <a:r>
                  <a:rPr lang="en-US" b="1" dirty="0"/>
                  <a:t>score function</a:t>
                </a:r>
                <a:r>
                  <a:rPr lang="en-US" dirty="0"/>
                  <a:t>, defined as </a:t>
                </a:r>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m:t>
                        </m:r>
                      </m:e>
                      <m:sub>
                        <m:r>
                          <m:rPr>
                            <m:sty m:val="p"/>
                          </m:rPr>
                          <a:rPr lang="en-US" b="0" i="0" smtClean="0">
                            <a:latin typeface="Cambria Math" panose="02040503050406030204" pitchFamily="18" charset="0"/>
                          </a:rPr>
                          <m:t>x</m:t>
                        </m:r>
                      </m:sub>
                    </m:sSub>
                    <m:r>
                      <m:rPr>
                        <m:sty m:val="p"/>
                      </m:rPr>
                      <a:rPr lang="en-US" b="0" i="0" smtClean="0">
                        <a:latin typeface="Cambria Math" panose="02040503050406030204" pitchFamily="18" charset="0"/>
                      </a:rPr>
                      <m:t>log</m:t>
                    </m:r>
                    <m:r>
                      <a:rPr lang="en-US" b="0" i="0" smtClean="0">
                        <a:latin typeface="Cambria Math" panose="02040503050406030204" pitchFamily="18" charset="0"/>
                      </a:rPr>
                      <m:t> </m:t>
                    </m:r>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i="1" dirty="0"/>
                  <a:t> </a:t>
                </a:r>
                <a:r>
                  <a:rPr lang="en-US" dirty="0"/>
                  <a:t>and estimated through a score network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𝜃</m:t>
                        </m:r>
                      </m:sub>
                    </m:sSub>
                  </m:oMath>
                </a14:m>
                <a:r>
                  <a:rPr lang="en-US" dirty="0"/>
                  <a:t>,trained such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m:rPr>
                            <m:sty m:val="p"/>
                          </m:rPr>
                          <a:rPr lang="en-US">
                            <a:latin typeface="Cambria Math" panose="02040503050406030204" pitchFamily="18" charset="0"/>
                          </a:rPr>
                          <m:t>x</m:t>
                        </m:r>
                      </m:sub>
                    </m:sSub>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rPr>
                          <m:t>𝑥</m:t>
                        </m:r>
                      </m:e>
                    </m:d>
                  </m:oMath>
                </a14:m>
                <a:endParaRPr lang="en-US" dirty="0"/>
              </a:p>
              <a:p>
                <a:pPr marL="0" indent="0">
                  <a:buNone/>
                </a:pPr>
                <a:endParaRPr lang="en-US" dirty="0"/>
              </a:p>
              <a:p>
                <a:pPr marL="0" indent="0">
                  <a:buNone/>
                </a:pPr>
                <a:r>
                  <a:rPr lang="en-US" dirty="0"/>
                  <a:t>If we consider a DDPM we have the following equivalency with NCSN’s score network/function: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e>
                      </m:func>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e>
                                <m:sub>
                                  <m:r>
                                    <a:rPr lang="en-US" b="0" i="1" smtClean="0">
                                      <a:latin typeface="Cambria Math" panose="02040503050406030204" pitchFamily="18" charset="0"/>
                                    </a:rPr>
                                    <m:t>𝑡</m:t>
                                  </m:r>
                                </m:sub>
                              </m:sSub>
                            </m:e>
                          </m:rad>
                        </m:den>
                      </m:f>
                    </m:oMath>
                  </m:oMathPara>
                </a14:m>
                <a:endParaRPr lang="en-US" dirty="0"/>
              </a:p>
              <a:p>
                <a:pPr marL="0" indent="0">
                  <a:buNone/>
                </a:pPr>
                <a:endParaRPr lang="en-US" dirty="0"/>
              </a:p>
              <a:p>
                <a:pPr marL="0" indent="0">
                  <a:buNone/>
                </a:pPr>
                <a:r>
                  <a:rPr lang="en-US" dirty="0"/>
                  <a:t>This formulation of the score function will come in handy in many different places.</a:t>
                </a:r>
              </a:p>
            </p:txBody>
          </p:sp>
        </mc:Choice>
        <mc:Fallback xmlns="">
          <p:sp>
            <p:nvSpPr>
              <p:cNvPr id="3" name="Content Placeholder 2">
                <a:extLst>
                  <a:ext uri="{FF2B5EF4-FFF2-40B4-BE49-F238E27FC236}">
                    <a16:creationId xmlns:a16="http://schemas.microsoft.com/office/drawing/2014/main" id="{BABA51EF-856B-430B-B0B8-7770601B112B}"/>
                  </a:ext>
                </a:extLst>
              </p:cNvPr>
              <p:cNvSpPr>
                <a:spLocks noGrp="1" noRot="1" noChangeAspect="1" noMove="1" noResize="1" noEditPoints="1" noAdjustHandles="1" noChangeArrowheads="1" noChangeShapeType="1" noTextEdit="1"/>
              </p:cNvSpPr>
              <p:nvPr>
                <p:ph idx="1"/>
              </p:nvPr>
            </p:nvSpPr>
            <p:spPr>
              <a:blipFill>
                <a:blip r:embed="rId3"/>
                <a:stretch>
                  <a:fillRect l="-638" t="-252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456017B-36DD-436E-9B5E-016DC35166B8}"/>
              </a:ext>
            </a:extLst>
          </p:cNvPr>
          <p:cNvSpPr>
            <a:spLocks noGrp="1"/>
          </p:cNvSpPr>
          <p:nvPr>
            <p:ph type="sldNum" sz="quarter" idx="12"/>
          </p:nvPr>
        </p:nvSpPr>
        <p:spPr/>
        <p:txBody>
          <a:bodyPr/>
          <a:lstStyle/>
          <a:p>
            <a:fld id="{57CB76AC-E5DF-427C-ABDC-2F4FBD8E4B69}" type="slidenum">
              <a:rPr lang="en-US" smtClean="0"/>
              <a:t>18</a:t>
            </a:fld>
            <a:endParaRPr lang="en-US"/>
          </a:p>
        </p:txBody>
      </p:sp>
      <p:sp>
        <p:nvSpPr>
          <p:cNvPr id="5" name="Text Placeholder 4">
            <a:extLst>
              <a:ext uri="{FF2B5EF4-FFF2-40B4-BE49-F238E27FC236}">
                <a16:creationId xmlns:a16="http://schemas.microsoft.com/office/drawing/2014/main" id="{C9008FDD-3B08-4790-AFCB-E566B562D6DB}"/>
              </a:ext>
            </a:extLst>
          </p:cNvPr>
          <p:cNvSpPr>
            <a:spLocks noGrp="1"/>
          </p:cNvSpPr>
          <p:nvPr>
            <p:ph type="body" sz="quarter" idx="9"/>
          </p:nvPr>
        </p:nvSpPr>
        <p:spPr/>
        <p:txBody>
          <a:bodyPr/>
          <a:lstStyle/>
          <a:p>
            <a:endParaRPr lang="en-US"/>
          </a:p>
        </p:txBody>
      </p:sp>
      <p:sp>
        <p:nvSpPr>
          <p:cNvPr id="7" name="RS_Classification_Special">
            <a:extLst>
              <a:ext uri="{FF2B5EF4-FFF2-40B4-BE49-F238E27FC236}">
                <a16:creationId xmlns:a16="http://schemas.microsoft.com/office/drawing/2014/main" id="{7DF8F767-EDE0-4309-861D-98EDE6B1CEDD}"/>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1460775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4E807-12D5-45EB-A130-E41235A45503}"/>
              </a:ext>
            </a:extLst>
          </p:cNvPr>
          <p:cNvSpPr>
            <a:spLocks noGrp="1"/>
          </p:cNvSpPr>
          <p:nvPr>
            <p:ph type="title"/>
          </p:nvPr>
        </p:nvSpPr>
        <p:spPr/>
        <p:txBody>
          <a:bodyPr/>
          <a:lstStyle/>
          <a:p>
            <a:r>
              <a:rPr lang="en-US" dirty="0"/>
              <a:t>SDE formulation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759B378-7F14-432D-A3EA-F90214CC598A}"/>
                  </a:ext>
                </a:extLst>
              </p:cNvPr>
              <p:cNvSpPr>
                <a:spLocks noGrp="1"/>
              </p:cNvSpPr>
              <p:nvPr>
                <p:ph idx="1"/>
              </p:nvPr>
            </p:nvSpPr>
            <p:spPr/>
            <p:txBody>
              <a:bodyPr>
                <a:normAutofit/>
              </a:bodyPr>
              <a:lstStyle/>
              <a:p>
                <a:pPr marL="0" indent="0">
                  <a:buNone/>
                </a:pPr>
                <a:r>
                  <a:rPr lang="en-US" sz="2000" dirty="0"/>
                  <a:t>Another way to formulate a diffusion process is through a continuous formulation, which employs stochastic differential equations.</a:t>
                </a:r>
              </a:p>
              <a:p>
                <a:pPr marL="0" indent="0">
                  <a:buNone/>
                </a:pPr>
                <a:r>
                  <a:rPr lang="en-US" sz="2000" dirty="0"/>
                  <a:t>In this approach the diffusion process is defined as </a:t>
                </a:r>
                <a14:m>
                  <m:oMath xmlns:m="http://schemas.openxmlformats.org/officeDocument/2006/math">
                    <m:sSubSup>
                      <m:sSubSupPr>
                        <m:ctrlPr>
                          <a:rPr lang="en-US" sz="2000" b="0" i="1" smtClean="0">
                            <a:latin typeface="Cambria Math" panose="02040503050406030204" pitchFamily="18" charset="0"/>
                          </a:rPr>
                        </m:ctrlPr>
                      </m:sSubSupPr>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e>
                        </m:d>
                      </m:e>
                      <m:sub>
                        <m:r>
                          <a:rPr lang="en-US" sz="2000" b="0" i="1" smtClean="0">
                            <a:latin typeface="Cambria Math" panose="02040503050406030204" pitchFamily="18" charset="0"/>
                          </a:rPr>
                          <m:t>𝑡</m:t>
                        </m:r>
                        <m:r>
                          <a:rPr lang="en-US" sz="2000" b="0" i="1" smtClean="0">
                            <a:latin typeface="Cambria Math" panose="02040503050406030204" pitchFamily="18" charset="0"/>
                          </a:rPr>
                          <m:t>=0</m:t>
                        </m:r>
                      </m:sub>
                      <m:sup>
                        <m:r>
                          <a:rPr lang="en-US" sz="2000" b="0" i="1" smtClean="0">
                            <a:latin typeface="Cambria Math" panose="02040503050406030204" pitchFamily="18" charset="0"/>
                          </a:rPr>
                          <m:t>𝑇</m:t>
                        </m:r>
                      </m:sup>
                    </m:sSubSup>
                  </m:oMath>
                </a14:m>
                <a:r>
                  <a:rPr lang="en-US" sz="2000" dirty="0"/>
                  <a:t>, indexed by a </a:t>
                </a:r>
                <a:r>
                  <a:rPr lang="en-US" sz="2000" b="1" dirty="0"/>
                  <a:t>continuous </a:t>
                </a:r>
                <a:r>
                  <a:rPr lang="en-US" sz="2000" dirty="0"/>
                  <a:t>time variable </a:t>
                </a:r>
                <a14:m>
                  <m:oMath xmlns:m="http://schemas.openxmlformats.org/officeDocument/2006/math">
                    <m:r>
                      <a:rPr lang="en-US" sz="2000" b="0" i="1" smtClean="0">
                        <a:latin typeface="Cambria Math" panose="02040503050406030204" pitchFamily="18" charset="0"/>
                      </a:rPr>
                      <m:t>𝑡</m:t>
                    </m:r>
                    <m:r>
                      <a:rPr lang="en-US" sz="2000" b="0" i="1" smtClean="0">
                        <a:latin typeface="Cambria Math" panose="02040503050406030204" pitchFamily="18" charset="0"/>
                      </a:rPr>
                      <m:t> </m:t>
                    </m:r>
                  </m:oMath>
                </a14:m>
                <a:r>
                  <a:rPr lang="en-US" sz="2000" dirty="0"/>
                  <a:t>, such that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oMath>
                </a14:m>
                <a:r>
                  <a:rPr lang="en-US" sz="2000" dirty="0"/>
                  <a:t> are samples from the data distribution and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𝑇</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𝑇</m:t>
                        </m:r>
                      </m:sub>
                    </m:sSub>
                  </m:oMath>
                </a14:m>
                <a:r>
                  <a:rPr lang="en-US" sz="2000" dirty="0"/>
                  <a:t> are noise samples.</a:t>
                </a:r>
              </a:p>
              <a:p>
                <a:pPr marL="0" indent="0">
                  <a:buNone/>
                </a:pPr>
                <a:endParaRPr lang="en-US" sz="2000" dirty="0"/>
              </a:p>
              <a:p>
                <a:pPr marL="0" indent="0">
                  <a:buNone/>
                </a:pPr>
                <a:r>
                  <a:rPr lang="en-US" sz="2000" dirty="0"/>
                  <a:t>The forward process can be modeled as the solution to an </a:t>
                </a:r>
                <a:r>
                  <a:rPr lang="en-US" sz="2000" dirty="0" err="1"/>
                  <a:t>Itō</a:t>
                </a:r>
                <a:r>
                  <a:rPr lang="en-US" sz="2000" dirty="0"/>
                  <a:t> SDE:</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𝑑𝑥</m:t>
                      </m:r>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𝑑𝑤</m:t>
                      </m:r>
                    </m:oMath>
                  </m:oMathPara>
                </a14:m>
                <a:endParaRPr lang="en-US" sz="2000" dirty="0"/>
              </a:p>
              <a:p>
                <a:pPr marL="0" indent="0">
                  <a:buNone/>
                </a:pPr>
                <a:r>
                  <a:rPr lang="en-US" sz="2000" dirty="0"/>
                  <a:t>From this we can obtain a reverse process, whose evolution is given by the reverse-time SDE:</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𝑑𝑥</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𝑔</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sup>
                              <m:r>
                                <a:rPr lang="en-US" sz="2000" b="0" i="1" smtClean="0">
                                  <a:latin typeface="Cambria Math" panose="02040503050406030204" pitchFamily="18" charset="0"/>
                                </a:rPr>
                                <m:t>2</m:t>
                              </m:r>
                            </m:sup>
                          </m:sSup>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e>
                              </m:d>
                            </m:e>
                          </m:func>
                        </m:e>
                      </m:d>
                      <m:r>
                        <a:rPr lang="en-US" sz="2000" b="0" i="1" smtClean="0">
                          <a:latin typeface="Cambria Math" panose="02040503050406030204" pitchFamily="18" charset="0"/>
                        </a:rPr>
                        <m:t>𝑑𝑡</m:t>
                      </m:r>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𝑤</m:t>
                          </m:r>
                        </m:e>
                      </m:acc>
                    </m:oMath>
                  </m:oMathPara>
                </a14:m>
                <a:endParaRPr lang="en-US" sz="2000" dirty="0"/>
              </a:p>
              <a:p>
                <a:pPr marL="0" indent="0">
                  <a:buNone/>
                </a:pPr>
                <a:endParaRPr lang="en-US" sz="2000" dirty="0"/>
              </a:p>
              <a:p>
                <a:pPr marL="0" indent="0">
                  <a:buNone/>
                </a:pPr>
                <a:r>
                  <a:rPr lang="en-US" sz="2000" dirty="0"/>
                  <a:t>If we can compute the score function for all </a:t>
                </a:r>
                <a14:m>
                  <m:oMath xmlns:m="http://schemas.openxmlformats.org/officeDocument/2006/math">
                    <m:r>
                      <a:rPr lang="en-US" sz="2000" b="0" i="1" smtClean="0">
                        <a:latin typeface="Cambria Math" panose="02040503050406030204" pitchFamily="18" charset="0"/>
                      </a:rPr>
                      <m:t>𝑡</m:t>
                    </m:r>
                  </m:oMath>
                </a14:m>
                <a:r>
                  <a:rPr lang="en-US" sz="2000" dirty="0"/>
                  <a:t> we can effectively derive the reverse diffusion process and simulate it to sample from the data-generating distribution</a:t>
                </a:r>
              </a:p>
            </p:txBody>
          </p:sp>
        </mc:Choice>
        <mc:Fallback>
          <p:sp>
            <p:nvSpPr>
              <p:cNvPr id="3" name="Content Placeholder 2">
                <a:extLst>
                  <a:ext uri="{FF2B5EF4-FFF2-40B4-BE49-F238E27FC236}">
                    <a16:creationId xmlns:a16="http://schemas.microsoft.com/office/drawing/2014/main" id="{9759B378-7F14-432D-A3EA-F90214CC598A}"/>
                  </a:ext>
                </a:extLst>
              </p:cNvPr>
              <p:cNvSpPr>
                <a:spLocks noGrp="1" noRot="1" noChangeAspect="1" noMove="1" noResize="1" noEditPoints="1" noAdjustHandles="1" noChangeArrowheads="1" noChangeShapeType="1" noTextEdit="1"/>
              </p:cNvSpPr>
              <p:nvPr>
                <p:ph idx="1"/>
              </p:nvPr>
            </p:nvSpPr>
            <p:spPr>
              <a:blipFill>
                <a:blip r:embed="rId3"/>
                <a:stretch>
                  <a:fillRect l="-638" t="-1401" r="-5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DAFAB95-E45B-4277-8D02-2AC55A244EE5}"/>
              </a:ext>
            </a:extLst>
          </p:cNvPr>
          <p:cNvSpPr>
            <a:spLocks noGrp="1"/>
          </p:cNvSpPr>
          <p:nvPr>
            <p:ph type="sldNum" sz="quarter" idx="12"/>
          </p:nvPr>
        </p:nvSpPr>
        <p:spPr/>
        <p:txBody>
          <a:bodyPr/>
          <a:lstStyle/>
          <a:p>
            <a:fld id="{57CB76AC-E5DF-427C-ABDC-2F4FBD8E4B69}" type="slidenum">
              <a:rPr lang="en-US" smtClean="0"/>
              <a:t>19</a:t>
            </a:fld>
            <a:endParaRPr lang="en-US"/>
          </a:p>
        </p:txBody>
      </p:sp>
      <p:sp>
        <p:nvSpPr>
          <p:cNvPr id="5" name="Text Placeholder 4">
            <a:extLst>
              <a:ext uri="{FF2B5EF4-FFF2-40B4-BE49-F238E27FC236}">
                <a16:creationId xmlns:a16="http://schemas.microsoft.com/office/drawing/2014/main" id="{CEB9756A-17BF-483D-AC64-27A2223CC765}"/>
              </a:ext>
            </a:extLst>
          </p:cNvPr>
          <p:cNvSpPr>
            <a:spLocks noGrp="1"/>
          </p:cNvSpPr>
          <p:nvPr>
            <p:ph type="body" sz="quarter" idx="9"/>
          </p:nvPr>
        </p:nvSpPr>
        <p:spPr/>
        <p:txBody>
          <a:bodyPr/>
          <a:lstStyle/>
          <a:p>
            <a:endParaRPr lang="en-US"/>
          </a:p>
        </p:txBody>
      </p:sp>
      <p:sp>
        <p:nvSpPr>
          <p:cNvPr id="7" name="RS_Classification_Special">
            <a:extLst>
              <a:ext uri="{FF2B5EF4-FFF2-40B4-BE49-F238E27FC236}">
                <a16:creationId xmlns:a16="http://schemas.microsoft.com/office/drawing/2014/main" id="{B6B33500-060C-42EC-BD5C-2C2C9E56EC0E}"/>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2725305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E83422-FCC9-4D34-8B07-C890595B13AE}"/>
              </a:ext>
            </a:extLst>
          </p:cNvPr>
          <p:cNvSpPr>
            <a:spLocks noGrp="1"/>
          </p:cNvSpPr>
          <p:nvPr>
            <p:ph type="title"/>
          </p:nvPr>
        </p:nvSpPr>
        <p:spPr>
          <a:solidFill>
            <a:schemeClr val="accent1">
              <a:lumMod val="75000"/>
            </a:schemeClr>
          </a:solidFill>
        </p:spPr>
        <p:txBody>
          <a:bodyPr/>
          <a:lstStyle/>
          <a:p>
            <a:r>
              <a:rPr lang="en-US" dirty="0"/>
              <a:t>The diffusion process</a:t>
            </a:r>
          </a:p>
        </p:txBody>
      </p:sp>
      <p:sp>
        <p:nvSpPr>
          <p:cNvPr id="4" name="Text Placeholder 3">
            <a:extLst>
              <a:ext uri="{FF2B5EF4-FFF2-40B4-BE49-F238E27FC236}">
                <a16:creationId xmlns:a16="http://schemas.microsoft.com/office/drawing/2014/main" id="{A524BAB4-ED83-416B-893F-254FECE42CCD}"/>
              </a:ext>
            </a:extLst>
          </p:cNvPr>
          <p:cNvSpPr>
            <a:spLocks noGrp="1"/>
          </p:cNvSpPr>
          <p:nvPr>
            <p:ph type="body" sz="quarter" idx="9"/>
          </p:nvPr>
        </p:nvSpPr>
        <p:spPr/>
        <p:txBody>
          <a:bodyPr/>
          <a:lstStyle/>
          <a:p>
            <a:endParaRPr lang="en-US"/>
          </a:p>
        </p:txBody>
      </p:sp>
      <p:pic>
        <p:nvPicPr>
          <p:cNvPr id="31" name="Picture Placeholder 30">
            <a:extLst>
              <a:ext uri="{FF2B5EF4-FFF2-40B4-BE49-F238E27FC236}">
                <a16:creationId xmlns:a16="http://schemas.microsoft.com/office/drawing/2014/main" id="{585B9E26-1E19-4E48-87A7-A07FA99A28FF}"/>
              </a:ext>
            </a:extLst>
          </p:cNvPr>
          <p:cNvPicPr>
            <a:picLocks noGrp="1" noChangeAspect="1"/>
          </p:cNvPicPr>
          <p:nvPr>
            <p:ph type="pic" sz="quarter" idx="2"/>
          </p:nvPr>
        </p:nvPicPr>
        <p:blipFill>
          <a:blip r:embed="rId3">
            <a:extLst>
              <a:ext uri="{28A0092B-C50C-407E-A947-70E740481C1C}">
                <a14:useLocalDpi xmlns:a14="http://schemas.microsoft.com/office/drawing/2010/main" val="0"/>
              </a:ext>
            </a:extLst>
          </a:blip>
          <a:stretch>
            <a:fillRect/>
          </a:stretch>
        </p:blipFill>
        <p:spPr>
          <a:xfrm>
            <a:off x="304800" y="1145689"/>
            <a:ext cx="11503200" cy="2303840"/>
          </a:xfrm>
          <a:prstGeom prst="rect">
            <a:avLst/>
          </a:prstGeom>
        </p:spPr>
      </p:pic>
      <p:sp>
        <p:nvSpPr>
          <p:cNvPr id="5" name="RS_Classification_Special">
            <a:extLst>
              <a:ext uri="{FF2B5EF4-FFF2-40B4-BE49-F238E27FC236}">
                <a16:creationId xmlns:a16="http://schemas.microsoft.com/office/drawing/2014/main" id="{57CC11B8-C309-480C-A0B0-CD1BC4438279}"/>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626588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0017E-3D4A-42A4-9845-F11D3913E75B}"/>
              </a:ext>
            </a:extLst>
          </p:cNvPr>
          <p:cNvSpPr>
            <a:spLocks noGrp="1"/>
          </p:cNvSpPr>
          <p:nvPr>
            <p:ph type="title"/>
          </p:nvPr>
        </p:nvSpPr>
        <p:spPr/>
        <p:txBody>
          <a:bodyPr/>
          <a:lstStyle/>
          <a:p>
            <a:r>
              <a:rPr lang="en-US" dirty="0"/>
              <a:t>Sampling from an SDE</a:t>
            </a:r>
          </a:p>
        </p:txBody>
      </p:sp>
      <p:sp>
        <p:nvSpPr>
          <p:cNvPr id="3" name="Content Placeholder 2">
            <a:extLst>
              <a:ext uri="{FF2B5EF4-FFF2-40B4-BE49-F238E27FC236}">
                <a16:creationId xmlns:a16="http://schemas.microsoft.com/office/drawing/2014/main" id="{4C860020-BB42-4E12-9087-A6E9DEBEB773}"/>
              </a:ext>
            </a:extLst>
          </p:cNvPr>
          <p:cNvSpPr>
            <a:spLocks noGrp="1"/>
          </p:cNvSpPr>
          <p:nvPr>
            <p:ph idx="1"/>
          </p:nvPr>
        </p:nvSpPr>
        <p:spPr/>
        <p:txBody>
          <a:bodyPr>
            <a:normAutofit/>
          </a:bodyPr>
          <a:lstStyle/>
          <a:p>
            <a:pPr marL="0" indent="0">
              <a:buNone/>
            </a:pPr>
            <a:r>
              <a:rPr lang="en-US" sz="2000" dirty="0"/>
              <a:t>We can also see that DDPM is actually a discretization of a certain SDE.</a:t>
            </a:r>
          </a:p>
          <a:p>
            <a:pPr marL="0" indent="0">
              <a:buNone/>
            </a:pPr>
            <a:r>
              <a:rPr lang="en-US" sz="2000" dirty="0"/>
              <a:t>The process of following the reverse diffusion chain is a discretization of the reverse-time SDE and is called ancestral sampling.</a:t>
            </a:r>
          </a:p>
          <a:p>
            <a:pPr marL="0" indent="0">
              <a:buNone/>
            </a:pPr>
            <a:endParaRPr lang="en-US" sz="2000" dirty="0"/>
          </a:p>
          <a:p>
            <a:pPr marL="0" indent="0">
              <a:buNone/>
            </a:pPr>
            <a:r>
              <a:rPr lang="en-US" sz="2000" dirty="0"/>
              <a:t>To instead use the pure SDE to generate samples we need to estimate the time-dependent score function and simulate the SDE with numerical approaches.</a:t>
            </a:r>
          </a:p>
          <a:p>
            <a:pPr marL="0" indent="0">
              <a:buNone/>
            </a:pPr>
            <a:r>
              <a:rPr lang="en-US" sz="2000" dirty="0"/>
              <a:t>In particular we an either use specific or general purpose solvers, one of these is the Euler-Maruyama procedure:</a:t>
            </a:r>
          </a:p>
        </p:txBody>
      </p:sp>
      <p:sp>
        <p:nvSpPr>
          <p:cNvPr id="4" name="Slide Number Placeholder 3">
            <a:extLst>
              <a:ext uri="{FF2B5EF4-FFF2-40B4-BE49-F238E27FC236}">
                <a16:creationId xmlns:a16="http://schemas.microsoft.com/office/drawing/2014/main" id="{4433FB24-5A46-4E83-B02C-1DDE287C9D19}"/>
              </a:ext>
            </a:extLst>
          </p:cNvPr>
          <p:cNvSpPr>
            <a:spLocks noGrp="1"/>
          </p:cNvSpPr>
          <p:nvPr>
            <p:ph type="sldNum" sz="quarter" idx="12"/>
          </p:nvPr>
        </p:nvSpPr>
        <p:spPr/>
        <p:txBody>
          <a:bodyPr/>
          <a:lstStyle/>
          <a:p>
            <a:fld id="{57CB76AC-E5DF-427C-ABDC-2F4FBD8E4B69}" type="slidenum">
              <a:rPr lang="en-US" smtClean="0"/>
              <a:t>20</a:t>
            </a:fld>
            <a:endParaRPr lang="en-US"/>
          </a:p>
        </p:txBody>
      </p:sp>
      <p:sp>
        <p:nvSpPr>
          <p:cNvPr id="5" name="Text Placeholder 4">
            <a:extLst>
              <a:ext uri="{FF2B5EF4-FFF2-40B4-BE49-F238E27FC236}">
                <a16:creationId xmlns:a16="http://schemas.microsoft.com/office/drawing/2014/main" id="{BE2DD725-FB3B-4BE1-B97B-138C5336F43D}"/>
              </a:ext>
            </a:extLst>
          </p:cNvPr>
          <p:cNvSpPr>
            <a:spLocks noGrp="1"/>
          </p:cNvSpPr>
          <p:nvPr>
            <p:ph type="body" sz="quarter" idx="9"/>
          </p:nvPr>
        </p:nvSpPr>
        <p:spPr/>
        <p:txBody>
          <a:bodyPr/>
          <a:lstStyle/>
          <a:p>
            <a:endParaRPr lang="en-US"/>
          </a:p>
        </p:txBody>
      </p:sp>
      <p:pic>
        <p:nvPicPr>
          <p:cNvPr id="8" name="Picture 7">
            <a:extLst>
              <a:ext uri="{FF2B5EF4-FFF2-40B4-BE49-F238E27FC236}">
                <a16:creationId xmlns:a16="http://schemas.microsoft.com/office/drawing/2014/main" id="{E7EF3E38-9E8E-4C6B-A6BA-D6F27659E7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1" y="4370087"/>
            <a:ext cx="5283200" cy="2281148"/>
          </a:xfrm>
          <a:prstGeom prst="rect">
            <a:avLst/>
          </a:prstGeom>
        </p:spPr>
      </p:pic>
      <p:sp>
        <p:nvSpPr>
          <p:cNvPr id="9" name="TextBox 8">
            <a:extLst>
              <a:ext uri="{FF2B5EF4-FFF2-40B4-BE49-F238E27FC236}">
                <a16:creationId xmlns:a16="http://schemas.microsoft.com/office/drawing/2014/main" id="{7241AE81-EA8B-49D0-B40E-98F795D2D3FC}"/>
              </a:ext>
            </a:extLst>
          </p:cNvPr>
          <p:cNvSpPr txBox="1"/>
          <p:nvPr/>
        </p:nvSpPr>
        <p:spPr>
          <a:xfrm>
            <a:off x="8129293" y="5920418"/>
            <a:ext cx="554960" cy="256545"/>
          </a:xfrm>
          <a:prstGeom prst="rect">
            <a:avLst/>
          </a:prstGeom>
          <a:noFill/>
        </p:spPr>
        <p:txBody>
          <a:bodyPr wrap="none" rtlCol="0">
            <a:spAutoFit/>
          </a:bodyPr>
          <a:lstStyle/>
          <a:p>
            <a:r>
              <a:rPr lang="en-US" sz="1067" dirty="0">
                <a:hlinkClick r:id="rId4"/>
              </a:rPr>
              <a:t>source</a:t>
            </a:r>
            <a:endParaRPr lang="en-US" sz="1067" dirty="0"/>
          </a:p>
        </p:txBody>
      </p:sp>
      <p:sp>
        <p:nvSpPr>
          <p:cNvPr id="7" name="RS_Classification_Special">
            <a:extLst>
              <a:ext uri="{FF2B5EF4-FFF2-40B4-BE49-F238E27FC236}">
                <a16:creationId xmlns:a16="http://schemas.microsoft.com/office/drawing/2014/main" id="{6BFD6FC5-8D25-4520-AA46-C92C665F0C2C}"/>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2951910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98BB7-28E1-4A59-88F7-4A2F3435B965}"/>
              </a:ext>
            </a:extLst>
          </p:cNvPr>
          <p:cNvSpPr>
            <a:spLocks noGrp="1"/>
          </p:cNvSpPr>
          <p:nvPr>
            <p:ph type="title"/>
          </p:nvPr>
        </p:nvSpPr>
        <p:spPr/>
        <p:txBody>
          <a:bodyPr/>
          <a:lstStyle/>
          <a:p>
            <a:r>
              <a:rPr lang="en-US" dirty="0"/>
              <a:t>ODE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FD3BE2-3293-4FBD-8BD8-A11E969F1E1E}"/>
                  </a:ext>
                </a:extLst>
              </p:cNvPr>
              <p:cNvSpPr>
                <a:spLocks noGrp="1"/>
              </p:cNvSpPr>
              <p:nvPr>
                <p:ph idx="1"/>
              </p:nvPr>
            </p:nvSpPr>
            <p:spPr/>
            <p:txBody>
              <a:bodyPr>
                <a:normAutofit/>
              </a:bodyPr>
              <a:lstStyle/>
              <a:p>
                <a:pPr marL="0" indent="0">
                  <a:buNone/>
                </a:pPr>
                <a:r>
                  <a:rPr lang="en-US" sz="2000" dirty="0"/>
                  <a:t>For all diffusion processes defined through SDEs there exists a corresponding deterministic process (so defined through an ordinary differential equation) whose trajectories share the same marginal probability densities as the SDE.</a:t>
                </a:r>
              </a:p>
              <a:p>
                <a:pPr marL="0" indent="0">
                  <a:buNone/>
                </a:pPr>
                <a:r>
                  <a:rPr lang="en-US" sz="2000" dirty="0"/>
                  <a:t>This is called a </a:t>
                </a:r>
                <a:r>
                  <a:rPr lang="en-US" sz="2000" b="1" dirty="0"/>
                  <a:t>probability flow ODE</a:t>
                </a:r>
                <a:r>
                  <a:rPr lang="en-US" sz="2000" dirty="0"/>
                  <a:t>:</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𝑑𝑥</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𝑡</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𝑔</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sup>
                              <m:r>
                                <a:rPr lang="en-US" sz="2000" b="0" i="1" smtClean="0">
                                  <a:latin typeface="Cambria Math" panose="02040503050406030204" pitchFamily="18" charset="0"/>
                                </a:rPr>
                                <m:t>2</m:t>
                              </m:r>
                            </m:sup>
                          </m:sSup>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r>
                                <a:rPr lang="en-US" sz="2000" b="0" i="1" smtClean="0">
                                  <a:latin typeface="Cambria Math" panose="02040503050406030204" pitchFamily="18" charset="0"/>
                                </a:rPr>
                                <m:t>𝑥</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𝑡</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e>
                          </m:func>
                        </m:e>
                      </m:d>
                      <m:r>
                        <a:rPr lang="en-US" sz="2000" b="0" i="1" smtClean="0">
                          <a:latin typeface="Cambria Math" panose="02040503050406030204" pitchFamily="18" charset="0"/>
                        </a:rPr>
                        <m:t>𝑑𝑡</m:t>
                      </m:r>
                    </m:oMath>
                  </m:oMathPara>
                </a14:m>
                <a:endParaRPr lang="en-US" sz="2000" dirty="0"/>
              </a:p>
              <a:p>
                <a:pPr marL="0" indent="0">
                  <a:buNone/>
                </a:pPr>
                <a:endParaRPr lang="en-US" sz="2000" dirty="0"/>
              </a:p>
              <a:p>
                <a:pPr marL="0" indent="0">
                  <a:buNone/>
                </a:pPr>
                <a:endParaRPr lang="en-US" sz="2000" dirty="0"/>
              </a:p>
              <a:p>
                <a:pPr marL="0" indent="0">
                  <a:buNone/>
                </a:pPr>
                <a:r>
                  <a:rPr lang="en-US" sz="2000" dirty="0"/>
                  <a:t>Samplers can work on either the SDE or ODE formulation.</a:t>
                </a:r>
              </a:p>
              <a:p>
                <a:pPr marL="0" indent="0">
                  <a:buNone/>
                </a:pPr>
                <a:r>
                  <a:rPr lang="en-US" sz="2000" dirty="0"/>
                  <a:t>A big difference between the two is the fact that unlike reverse diffusion samplers or ancestral sampling, there is no additional randomness once the initial sample is obtained from the prior distribution.</a:t>
                </a:r>
              </a:p>
            </p:txBody>
          </p:sp>
        </mc:Choice>
        <mc:Fallback xmlns="">
          <p:sp>
            <p:nvSpPr>
              <p:cNvPr id="3" name="Content Placeholder 2">
                <a:extLst>
                  <a:ext uri="{FF2B5EF4-FFF2-40B4-BE49-F238E27FC236}">
                    <a16:creationId xmlns:a16="http://schemas.microsoft.com/office/drawing/2014/main" id="{0EFD3BE2-3293-4FBD-8BD8-A11E969F1E1E}"/>
                  </a:ext>
                </a:extLst>
              </p:cNvPr>
              <p:cNvSpPr>
                <a:spLocks noGrp="1" noRot="1" noChangeAspect="1" noMove="1" noResize="1" noEditPoints="1" noAdjustHandles="1" noChangeArrowheads="1" noChangeShapeType="1" noTextEdit="1"/>
              </p:cNvSpPr>
              <p:nvPr>
                <p:ph idx="1"/>
              </p:nvPr>
            </p:nvSpPr>
            <p:spPr>
              <a:blipFill>
                <a:blip r:embed="rId3"/>
                <a:stretch>
                  <a:fillRect l="-638" t="-1401"/>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1AA9DD39-FE8C-46B9-8ED5-714EA9369299}"/>
              </a:ext>
            </a:extLst>
          </p:cNvPr>
          <p:cNvSpPr>
            <a:spLocks noGrp="1"/>
          </p:cNvSpPr>
          <p:nvPr>
            <p:ph type="sldNum" sz="quarter" idx="12"/>
          </p:nvPr>
        </p:nvSpPr>
        <p:spPr/>
        <p:txBody>
          <a:bodyPr/>
          <a:lstStyle/>
          <a:p>
            <a:fld id="{57CB76AC-E5DF-427C-ABDC-2F4FBD8E4B69}" type="slidenum">
              <a:rPr lang="en-US" smtClean="0"/>
              <a:t>21</a:t>
            </a:fld>
            <a:endParaRPr lang="en-US"/>
          </a:p>
        </p:txBody>
      </p:sp>
      <p:sp>
        <p:nvSpPr>
          <p:cNvPr id="7" name="Text Placeholder 6">
            <a:extLst>
              <a:ext uri="{FF2B5EF4-FFF2-40B4-BE49-F238E27FC236}">
                <a16:creationId xmlns:a16="http://schemas.microsoft.com/office/drawing/2014/main" id="{49DE044E-DB2E-4C61-B36C-560FE227954A}"/>
              </a:ext>
            </a:extLst>
          </p:cNvPr>
          <p:cNvSpPr>
            <a:spLocks noGrp="1"/>
          </p:cNvSpPr>
          <p:nvPr>
            <p:ph type="body" sz="quarter" idx="9"/>
          </p:nvPr>
        </p:nvSpPr>
        <p:spPr/>
        <p:txBody>
          <a:bodyPr/>
          <a:lstStyle/>
          <a:p>
            <a:endParaRPr lang="en-US"/>
          </a:p>
        </p:txBody>
      </p:sp>
      <p:sp>
        <p:nvSpPr>
          <p:cNvPr id="5" name="RS_Classification_Special">
            <a:extLst>
              <a:ext uri="{FF2B5EF4-FFF2-40B4-BE49-F238E27FC236}">
                <a16:creationId xmlns:a16="http://schemas.microsoft.com/office/drawing/2014/main" id="{756D0008-ACC6-4EF0-B5EE-5F4570D70E84}"/>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647342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10F2DF6-12EE-40B0-80EE-0F5A187041B3}"/>
              </a:ext>
            </a:extLst>
          </p:cNvPr>
          <p:cNvPicPr>
            <a:picLocks noGrp="1" noChangeAspect="1"/>
          </p:cNvPicPr>
          <p:nvPr>
            <p:ph type="pic" sz="quarter" idx="2"/>
          </p:nvPr>
        </p:nvPicPr>
        <p:blipFill>
          <a:blip r:embed="rId3">
            <a:extLst>
              <a:ext uri="{28A0092B-C50C-407E-A947-70E740481C1C}">
                <a14:useLocalDpi xmlns:a14="http://schemas.microsoft.com/office/drawing/2010/main" val="0"/>
              </a:ext>
            </a:extLst>
          </a:blip>
          <a:stretch>
            <a:fillRect/>
          </a:stretch>
        </p:blipFill>
        <p:spPr>
          <a:xfrm>
            <a:off x="3860800" y="257861"/>
            <a:ext cx="4119800" cy="4119800"/>
          </a:xfrm>
          <a:prstGeom prst="rect">
            <a:avLst/>
          </a:prstGeom>
        </p:spPr>
      </p:pic>
      <p:sp>
        <p:nvSpPr>
          <p:cNvPr id="3" name="Title 2">
            <a:extLst>
              <a:ext uri="{FF2B5EF4-FFF2-40B4-BE49-F238E27FC236}">
                <a16:creationId xmlns:a16="http://schemas.microsoft.com/office/drawing/2014/main" id="{97CE50B8-5F21-4841-BF5F-38613D5D785E}"/>
              </a:ext>
            </a:extLst>
          </p:cNvPr>
          <p:cNvSpPr>
            <a:spLocks noGrp="1"/>
          </p:cNvSpPr>
          <p:nvPr>
            <p:ph type="title"/>
          </p:nvPr>
        </p:nvSpPr>
        <p:spPr>
          <a:solidFill>
            <a:schemeClr val="accent1">
              <a:lumMod val="75000"/>
            </a:schemeClr>
          </a:solidFill>
        </p:spPr>
        <p:txBody>
          <a:bodyPr/>
          <a:lstStyle/>
          <a:p>
            <a:r>
              <a:rPr lang="en-US" dirty="0"/>
              <a:t>Elucidating diffusion</a:t>
            </a:r>
          </a:p>
        </p:txBody>
      </p:sp>
      <p:sp>
        <p:nvSpPr>
          <p:cNvPr id="4" name="Text Placeholder 3">
            <a:extLst>
              <a:ext uri="{FF2B5EF4-FFF2-40B4-BE49-F238E27FC236}">
                <a16:creationId xmlns:a16="http://schemas.microsoft.com/office/drawing/2014/main" id="{86F315B8-C7DC-405D-8C19-339D46830409}"/>
              </a:ext>
            </a:extLst>
          </p:cNvPr>
          <p:cNvSpPr>
            <a:spLocks noGrp="1"/>
          </p:cNvSpPr>
          <p:nvPr>
            <p:ph type="body" sz="quarter" idx="9"/>
          </p:nvPr>
        </p:nvSpPr>
        <p:spPr/>
        <p:txBody>
          <a:bodyPr/>
          <a:lstStyle/>
          <a:p>
            <a:endParaRPr lang="en-US"/>
          </a:p>
        </p:txBody>
      </p:sp>
      <p:sp>
        <p:nvSpPr>
          <p:cNvPr id="5" name="RS_Classification_Special">
            <a:extLst>
              <a:ext uri="{FF2B5EF4-FFF2-40B4-BE49-F238E27FC236}">
                <a16:creationId xmlns:a16="http://schemas.microsoft.com/office/drawing/2014/main" id="{64D7BC3C-A824-4CBB-9047-A1949E620931}"/>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2934626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DBDF0-147F-4D8D-919E-4A9C05973BFC}"/>
              </a:ext>
            </a:extLst>
          </p:cNvPr>
          <p:cNvSpPr>
            <a:spLocks noGrp="1"/>
          </p:cNvSpPr>
          <p:nvPr>
            <p:ph type="title"/>
          </p:nvPr>
        </p:nvSpPr>
        <p:spPr/>
        <p:txBody>
          <a:bodyPr/>
          <a:lstStyle/>
          <a:p>
            <a:r>
              <a:rPr lang="en-US" dirty="0"/>
              <a:t>Elucidating diffusion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787879-5B30-4EF4-A280-BFE34D0A6AB7}"/>
                  </a:ext>
                </a:extLst>
              </p:cNvPr>
              <p:cNvSpPr>
                <a:spLocks noGrp="1"/>
              </p:cNvSpPr>
              <p:nvPr>
                <p:ph idx="1"/>
              </p:nvPr>
            </p:nvSpPr>
            <p:spPr/>
            <p:txBody>
              <a:bodyPr>
                <a:normAutofit/>
              </a:bodyPr>
              <a:lstStyle/>
              <a:p>
                <a:pPr marL="0" indent="0">
                  <a:buNone/>
                </a:pPr>
                <a:r>
                  <a:rPr lang="en-US" sz="2000" dirty="0"/>
                  <a:t>Karras et al. gave a generalization of all the different formulations, which is presented in the next 2 slides.</a:t>
                </a:r>
              </a:p>
              <a:p>
                <a:pPr marL="0" indent="0">
                  <a:buNone/>
                </a:pPr>
                <a:r>
                  <a:rPr lang="en-US" sz="2000" dirty="0"/>
                  <a:t>Let’s now define a series of noise levels </a:t>
                </a:r>
                <a14:m>
                  <m:oMath xmlns:m="http://schemas.openxmlformats.org/officeDocument/2006/math">
                    <m:sSubSup>
                      <m:sSubSupPr>
                        <m:ctrlPr>
                          <a:rPr lang="en-US" sz="2000" b="0" i="1" smtClean="0">
                            <a:latin typeface="Cambria Math" panose="02040503050406030204" pitchFamily="18" charset="0"/>
                          </a:rPr>
                        </m:ctrlPr>
                      </m:sSubSupPr>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𝜎</m:t>
                                </m:r>
                              </m:e>
                              <m:sub>
                                <m:r>
                                  <a:rPr lang="en-US" sz="2000" b="0" i="1" smtClean="0">
                                    <a:latin typeface="Cambria Math" panose="02040503050406030204" pitchFamily="18" charset="0"/>
                                  </a:rPr>
                                  <m:t>𝑡</m:t>
                                </m:r>
                              </m:sub>
                            </m:sSub>
                          </m:e>
                        </m:d>
                      </m:e>
                      <m:sub>
                        <m:r>
                          <a:rPr lang="en-US" sz="2000" b="0" i="1" smtClean="0">
                            <a:latin typeface="Cambria Math" panose="02040503050406030204" pitchFamily="18" charset="0"/>
                          </a:rPr>
                          <m:t>𝑡</m:t>
                        </m:r>
                        <m:r>
                          <a:rPr lang="en-US" sz="2000" b="0" i="1" smtClean="0">
                            <a:latin typeface="Cambria Math" panose="02040503050406030204" pitchFamily="18" charset="0"/>
                          </a:rPr>
                          <m:t>=0</m:t>
                        </m:r>
                      </m:sub>
                      <m:sup>
                        <m:r>
                          <a:rPr lang="en-US" sz="2000" b="0" i="1" smtClean="0">
                            <a:latin typeface="Cambria Math" panose="02040503050406030204" pitchFamily="18" charset="0"/>
                          </a:rPr>
                          <m:t>𝑁</m:t>
                        </m:r>
                      </m:sup>
                    </m:sSubSup>
                  </m:oMath>
                </a14:m>
                <a:r>
                  <a:rPr lang="en-US" sz="2000" dirty="0"/>
                  <a:t> , such that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𝜎</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𝜎</m:t>
                        </m:r>
                      </m:e>
                      <m:sub>
                        <m:r>
                          <m:rPr>
                            <m:sty m:val="p"/>
                          </m:rPr>
                          <a:rPr lang="en-US" sz="2000" b="0" i="1" smtClean="0">
                            <a:latin typeface="Cambria Math" panose="02040503050406030204" pitchFamily="18" charset="0"/>
                          </a:rPr>
                          <m:t>max</m:t>
                        </m:r>
                      </m:sub>
                    </m:sSub>
                    <m:r>
                      <a:rPr lang="en-US" sz="2000" b="0" i="1" smtClean="0">
                        <a:latin typeface="Cambria Math" panose="02040503050406030204" pitchFamily="18" charset="0"/>
                      </a:rPr>
                      <m:t> </m:t>
                    </m:r>
                  </m:oMath>
                </a14:m>
                <a:r>
                  <a:rPr lang="en-US" sz="2000" dirty="0"/>
                  <a:t> is the noise level of a standard Gaussian, our Diffusion models will start with an “image” at a noise level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𝜎</m:t>
                        </m:r>
                      </m:e>
                      <m:sub>
                        <m:r>
                          <a:rPr lang="en-US" sz="2000" b="0" i="1" smtClean="0">
                            <a:latin typeface="Cambria Math" panose="02040503050406030204" pitchFamily="18" charset="0"/>
                          </a:rPr>
                          <m:t>0</m:t>
                        </m:r>
                      </m:sub>
                    </m:sSub>
                  </m:oMath>
                </a14:m>
                <a:r>
                  <a:rPr lang="en-US" sz="2000" dirty="0"/>
                  <a:t> and gradually denoise it into an image with no noise, belonging to the original data distribution. </a:t>
                </a:r>
              </a:p>
              <a:p>
                <a:pPr marL="0" indent="0">
                  <a:buNone/>
                </a:pPr>
                <a14:m>
                  <m:oMath xmlns:m="http://schemas.openxmlformats.org/officeDocument/2006/math">
                    <m:r>
                      <a:rPr lang="en-US" sz="2000" b="0" i="1" smtClean="0">
                        <a:latin typeface="Cambria Math" panose="02040503050406030204" pitchFamily="18" charset="0"/>
                      </a:rPr>
                      <m:t>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can be an arbitrary function which defines the noise level at time </a:t>
                </a:r>
                <a14:m>
                  <m:oMath xmlns:m="http://schemas.openxmlformats.org/officeDocument/2006/math">
                    <m:r>
                      <a:rPr lang="en-US" sz="2000" b="0" i="1" smtClean="0">
                        <a:latin typeface="Cambria Math" panose="02040503050406030204" pitchFamily="18" charset="0"/>
                      </a:rPr>
                      <m:t>𝑡</m:t>
                    </m:r>
                  </m:oMath>
                </a14:m>
                <a:r>
                  <a:rPr lang="en-US" sz="2000" dirty="0"/>
                  <a:t>.</a:t>
                </a:r>
              </a:p>
              <a:p>
                <a:pPr marL="0" indent="0">
                  <a:buNone/>
                </a:pPr>
                <a:endParaRPr lang="en-US" sz="2000" dirty="0"/>
              </a:p>
              <a:p>
                <a:pPr marL="0" indent="0">
                  <a:buNone/>
                </a:pPr>
                <a:r>
                  <a:rPr lang="en-US" sz="2000" dirty="0"/>
                  <a:t>The forward noising process is given by the following probability flow ODE:</a:t>
                </a:r>
              </a:p>
              <a:p>
                <a:pPr marL="0" indent="0">
                  <a:buNone/>
                </a:pPr>
                <a14:m>
                  <m:oMathPara xmlns:m="http://schemas.openxmlformats.org/officeDocument/2006/math">
                    <m:oMathParaPr>
                      <m:jc m:val="center"/>
                    </m:oMathParaPr>
                    <m:oMath xmlns:m="http://schemas.openxmlformats.org/officeDocument/2006/math">
                      <m:r>
                        <a:rPr lang="en-US" sz="2000" b="0" i="1" smtClean="0">
                          <a:latin typeface="Cambria Math" panose="02040503050406030204" pitchFamily="18" charset="0"/>
                        </a:rPr>
                        <m:t>𝑑𝑥</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𝜎</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r>
                            <m:rPr>
                              <m:sty m:val="p"/>
                            </m:rPr>
                            <a:rPr lang="en-US" sz="2000" b="0" i="0" smtClean="0">
                              <a:latin typeface="Cambria Math" panose="02040503050406030204" pitchFamily="18" charset="0"/>
                            </a:rPr>
                            <m:t>x</m:t>
                          </m:r>
                        </m:sub>
                      </m:sSub>
                      <m:r>
                        <m:rPr>
                          <m:sty m:val="p"/>
                        </m:rPr>
                        <a:rPr lang="en-US" sz="2000" b="0" i="0" smtClean="0">
                          <a:latin typeface="Cambria Math" panose="02040503050406030204" pitchFamily="18" charset="0"/>
                        </a:rPr>
                        <m:t>log</m:t>
                      </m:r>
                      <m:r>
                        <a:rPr lang="en-US" sz="2000" b="0" i="0" smtClean="0">
                          <a:latin typeface="Cambria Math" panose="02040503050406030204" pitchFamily="18" charset="0"/>
                        </a:rPr>
                        <m:t> </m:t>
                      </m:r>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a:rPr lang="en-US" sz="2000" b="0" i="1" smtClean="0">
                          <a:latin typeface="Cambria Math" panose="02040503050406030204" pitchFamily="18" charset="0"/>
                        </a:rPr>
                        <m:t>𝑑𝑡</m:t>
                      </m:r>
                    </m:oMath>
                  </m:oMathPara>
                </a14:m>
                <a:endParaRPr lang="en-US" sz="2000" dirty="0"/>
              </a:p>
              <a:p>
                <a:pPr marL="0" indent="0">
                  <a:buNone/>
                </a:pPr>
                <a:endParaRPr lang="en-US" sz="2000" dirty="0"/>
              </a:p>
              <a:p>
                <a:pPr marL="0" indent="0">
                  <a:buNone/>
                </a:pPr>
                <a:r>
                  <a:rPr lang="en-US" sz="2000" dirty="0"/>
                  <a:t>Different choices of time steps </a:t>
                </a:r>
                <a14:m>
                  <m:oMath xmlns:m="http://schemas.openxmlformats.org/officeDocument/2006/math">
                    <m:r>
                      <a:rPr lang="en-US" sz="2000" b="0" i="1" smtClean="0">
                        <a:latin typeface="Cambria Math" panose="02040503050406030204" pitchFamily="18" charset="0"/>
                      </a:rPr>
                      <m:t>𝑡</m:t>
                    </m:r>
                  </m:oMath>
                </a14:m>
                <a:r>
                  <a:rPr lang="en-US" sz="2000" dirty="0"/>
                  <a:t> and noise schedule </a:t>
                </a:r>
                <a14:m>
                  <m:oMath xmlns:m="http://schemas.openxmlformats.org/officeDocument/2006/math">
                    <m:r>
                      <a:rPr lang="en-US" sz="2000" b="0" i="1" smtClean="0">
                        <a:latin typeface="Cambria Math" panose="02040503050406030204" pitchFamily="18" charset="0"/>
                      </a:rPr>
                      <m:t>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result in different scheduling, like DDPM with a linear </a:t>
                </a:r>
                <a14:m>
                  <m:oMath xmlns:m="http://schemas.openxmlformats.org/officeDocument/2006/math">
                    <m:r>
                      <a:rPr lang="en-US" sz="2000" b="0" i="1" smtClean="0">
                        <a:latin typeface="Cambria Math" panose="02040503050406030204" pitchFamily="18" charset="0"/>
                      </a:rPr>
                      <m:t>𝛽</m:t>
                    </m:r>
                  </m:oMath>
                </a14:m>
                <a:r>
                  <a:rPr lang="en-US" sz="2000" dirty="0"/>
                  <a:t> schedule for example.</a:t>
                </a:r>
              </a:p>
            </p:txBody>
          </p:sp>
        </mc:Choice>
        <mc:Fallback xmlns="">
          <p:sp>
            <p:nvSpPr>
              <p:cNvPr id="3" name="Content Placeholder 2">
                <a:extLst>
                  <a:ext uri="{FF2B5EF4-FFF2-40B4-BE49-F238E27FC236}">
                    <a16:creationId xmlns:a16="http://schemas.microsoft.com/office/drawing/2014/main" id="{E8787879-5B30-4EF4-A280-BFE34D0A6AB7}"/>
                  </a:ext>
                </a:extLst>
              </p:cNvPr>
              <p:cNvSpPr>
                <a:spLocks noGrp="1" noRot="1" noChangeAspect="1" noMove="1" noResize="1" noEditPoints="1" noAdjustHandles="1" noChangeArrowheads="1" noChangeShapeType="1" noTextEdit="1"/>
              </p:cNvSpPr>
              <p:nvPr>
                <p:ph idx="1"/>
              </p:nvPr>
            </p:nvSpPr>
            <p:spPr>
              <a:blipFill>
                <a:blip r:embed="rId3"/>
                <a:stretch>
                  <a:fillRect l="-638" t="-14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B2FAB4F-AA67-4A5C-BA1B-C3E5F9325B0A}"/>
              </a:ext>
            </a:extLst>
          </p:cNvPr>
          <p:cNvSpPr>
            <a:spLocks noGrp="1"/>
          </p:cNvSpPr>
          <p:nvPr>
            <p:ph type="sldNum" sz="quarter" idx="12"/>
          </p:nvPr>
        </p:nvSpPr>
        <p:spPr/>
        <p:txBody>
          <a:bodyPr/>
          <a:lstStyle/>
          <a:p>
            <a:fld id="{57CB76AC-E5DF-427C-ABDC-2F4FBD8E4B69}" type="slidenum">
              <a:rPr lang="en-US" smtClean="0"/>
              <a:t>23</a:t>
            </a:fld>
            <a:endParaRPr lang="en-US"/>
          </a:p>
        </p:txBody>
      </p:sp>
      <p:sp>
        <p:nvSpPr>
          <p:cNvPr id="5" name="Text Placeholder 4">
            <a:extLst>
              <a:ext uri="{FF2B5EF4-FFF2-40B4-BE49-F238E27FC236}">
                <a16:creationId xmlns:a16="http://schemas.microsoft.com/office/drawing/2014/main" id="{4F63553D-7747-40C7-9E36-0252FCD15718}"/>
              </a:ext>
            </a:extLst>
          </p:cNvPr>
          <p:cNvSpPr>
            <a:spLocks noGrp="1"/>
          </p:cNvSpPr>
          <p:nvPr>
            <p:ph type="body" sz="quarter" idx="9"/>
          </p:nvPr>
        </p:nvSpPr>
        <p:spPr/>
        <p:txBody>
          <a:bodyPr/>
          <a:lstStyle/>
          <a:p>
            <a:endParaRPr lang="en-US"/>
          </a:p>
        </p:txBody>
      </p:sp>
      <p:sp>
        <p:nvSpPr>
          <p:cNvPr id="7" name="RS_Classification_Special">
            <a:extLst>
              <a:ext uri="{FF2B5EF4-FFF2-40B4-BE49-F238E27FC236}">
                <a16:creationId xmlns:a16="http://schemas.microsoft.com/office/drawing/2014/main" id="{9469749E-3C86-47C8-B4DB-BEB9B71CF86C}"/>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2858535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9A0A-33E4-4DD7-A945-89243EE3E3D8}"/>
              </a:ext>
            </a:extLst>
          </p:cNvPr>
          <p:cNvSpPr>
            <a:spLocks noGrp="1"/>
          </p:cNvSpPr>
          <p:nvPr>
            <p:ph type="title"/>
          </p:nvPr>
        </p:nvSpPr>
        <p:spPr/>
        <p:txBody>
          <a:bodyPr/>
          <a:lstStyle/>
          <a:p>
            <a:r>
              <a:rPr lang="en-US" dirty="0"/>
              <a:t>Denoiser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E29DDC-38F0-4378-8753-87555858E25D}"/>
                  </a:ext>
                </a:extLst>
              </p:cNvPr>
              <p:cNvSpPr>
                <a:spLocks noGrp="1"/>
              </p:cNvSpPr>
              <p:nvPr>
                <p:ph idx="1"/>
              </p:nvPr>
            </p:nvSpPr>
            <p:spPr>
              <a:xfrm>
                <a:off x="838200" y="1813741"/>
                <a:ext cx="10515600" cy="4351338"/>
              </a:xfrm>
            </p:spPr>
            <p:txBody>
              <a:bodyPr>
                <a:normAutofit/>
              </a:bodyPr>
              <a:lstStyle/>
              <a:p>
                <a:pPr marL="0" indent="0">
                  <a:buNone/>
                </a:pPr>
                <a:r>
                  <a:rPr lang="en-US" sz="2000" dirty="0"/>
                  <a:t>What we need to have is a model called a denoiser </a:t>
                </a:r>
                <a14:m>
                  <m:oMath xmlns:m="http://schemas.openxmlformats.org/officeDocument/2006/math">
                    <m:r>
                      <a:rPr lang="en-US" sz="2000" b="0" i="1" smtClean="0">
                        <a:latin typeface="Cambria Math" panose="02040503050406030204" pitchFamily="18" charset="0"/>
                      </a:rPr>
                      <m:t>𝐷</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𝜎</m:t>
                    </m:r>
                    <m:r>
                      <a:rPr lang="en-US" sz="2000" b="0" i="1" smtClean="0">
                        <a:latin typeface="Cambria Math" panose="02040503050406030204" pitchFamily="18" charset="0"/>
                      </a:rPr>
                      <m:t>)</m:t>
                    </m:r>
                  </m:oMath>
                </a14:m>
                <a:r>
                  <a:rPr lang="en-US" sz="2000" dirty="0"/>
                  <a:t> that minimizes the denoising error for samples drawn from the data generating distribution for every noise level.</a:t>
                </a:r>
              </a:p>
              <a:p>
                <a:pPr marL="0" indent="0">
                  <a:buNone/>
                </a:pPr>
                <a:r>
                  <a:rPr lang="en-US" sz="2000" dirty="0"/>
                  <a:t>From that we can obtain the score function.</a:t>
                </a:r>
              </a:p>
              <a:p>
                <a:pPr marL="0" indent="0">
                  <a:buNone/>
                </a:pPr>
                <a:endParaRPr lang="en-US" sz="2000" dirty="0"/>
              </a:p>
              <a:p>
                <a:pPr marL="0" indent="0">
                  <a:buNone/>
                </a:pPr>
                <a:r>
                  <a:rPr lang="en-US" sz="2000" dirty="0"/>
                  <a:t>To be as general as possible this denoiser is defined as follows:</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𝐷</m:t>
                          </m:r>
                        </m:e>
                        <m:sub>
                          <m:r>
                            <a:rPr lang="en-US" sz="2000" b="0" i="1" smtClean="0">
                              <a:latin typeface="Cambria Math" panose="02040503050406030204" pitchFamily="18" charset="0"/>
                            </a:rPr>
                            <m:t>𝜃</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𝜎</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𝑠𝑘𝑖𝑝</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𝜎</m:t>
                          </m:r>
                        </m:e>
                      </m:d>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𝑜𝑢𝑡</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𝜎</m:t>
                          </m:r>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𝜃</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𝑖𝑛</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𝜎</m:t>
                          </m:r>
                        </m:e>
                      </m:d>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𝑛𝑜𝑖𝑠𝑒</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𝜎</m:t>
                          </m:r>
                        </m:e>
                      </m:d>
                      <m:r>
                        <a:rPr lang="en-US" sz="2000" b="0" i="1" smtClean="0">
                          <a:latin typeface="Cambria Math" panose="02040503050406030204" pitchFamily="18" charset="0"/>
                        </a:rPr>
                        <m:t>)</m:t>
                      </m:r>
                    </m:oMath>
                  </m:oMathPara>
                </a14:m>
                <a:endParaRPr lang="en-US" sz="2000" dirty="0"/>
              </a:p>
              <a:p>
                <a:pPr marL="0" indent="0">
                  <a:buNone/>
                </a:pPr>
                <a:endParaRPr lang="en-US" sz="2000" dirty="0"/>
              </a:p>
              <a:p>
                <a:pPr marL="0" indent="0">
                  <a:buNone/>
                </a:pPr>
                <a:r>
                  <a:rPr lang="en-US" sz="2000" dirty="0"/>
                  <a:t>Where the neural network output is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𝜃</m:t>
                        </m:r>
                      </m:sub>
                    </m:sSub>
                  </m:oMath>
                </a14:m>
                <a:r>
                  <a:rPr lang="en-US" sz="2000" dirty="0"/>
                  <a:t> and the other functions define different denoisers.</a:t>
                </a:r>
              </a:p>
              <a:p>
                <a:pPr marL="0" indent="0">
                  <a:buNone/>
                </a:pPr>
                <a:r>
                  <a:rPr lang="en-US" sz="2000" dirty="0"/>
                  <a:t>To train it we can use the following objective:</a:t>
                </a:r>
              </a:p>
            </p:txBody>
          </p:sp>
        </mc:Choice>
        <mc:Fallback xmlns="">
          <p:sp>
            <p:nvSpPr>
              <p:cNvPr id="3" name="Content Placeholder 2">
                <a:extLst>
                  <a:ext uri="{FF2B5EF4-FFF2-40B4-BE49-F238E27FC236}">
                    <a16:creationId xmlns:a16="http://schemas.microsoft.com/office/drawing/2014/main" id="{0DE29DDC-38F0-4378-8753-87555858E25D}"/>
                  </a:ext>
                </a:extLst>
              </p:cNvPr>
              <p:cNvSpPr>
                <a:spLocks noGrp="1" noRot="1" noChangeAspect="1" noMove="1" noResize="1" noEditPoints="1" noAdjustHandles="1" noChangeArrowheads="1" noChangeShapeType="1" noTextEdit="1"/>
              </p:cNvSpPr>
              <p:nvPr>
                <p:ph idx="1"/>
              </p:nvPr>
            </p:nvSpPr>
            <p:spPr>
              <a:xfrm>
                <a:off x="838200" y="1813741"/>
                <a:ext cx="10515600" cy="4351338"/>
              </a:xfrm>
              <a:blipFill>
                <a:blip r:embed="rId3"/>
                <a:stretch>
                  <a:fillRect l="-638" t="-15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64E4395-6B81-433C-9846-A14665E43A40}"/>
              </a:ext>
            </a:extLst>
          </p:cNvPr>
          <p:cNvSpPr>
            <a:spLocks noGrp="1"/>
          </p:cNvSpPr>
          <p:nvPr>
            <p:ph type="sldNum" sz="quarter" idx="12"/>
          </p:nvPr>
        </p:nvSpPr>
        <p:spPr/>
        <p:txBody>
          <a:bodyPr/>
          <a:lstStyle/>
          <a:p>
            <a:fld id="{57CB76AC-E5DF-427C-ABDC-2F4FBD8E4B69}" type="slidenum">
              <a:rPr lang="en-US" smtClean="0"/>
              <a:t>24</a:t>
            </a:fld>
            <a:endParaRPr lang="en-US"/>
          </a:p>
        </p:txBody>
      </p:sp>
      <p:sp>
        <p:nvSpPr>
          <p:cNvPr id="5" name="Text Placeholder 4">
            <a:extLst>
              <a:ext uri="{FF2B5EF4-FFF2-40B4-BE49-F238E27FC236}">
                <a16:creationId xmlns:a16="http://schemas.microsoft.com/office/drawing/2014/main" id="{0C8650EB-BFFB-49F5-8B12-F6E9F1148328}"/>
              </a:ext>
            </a:extLst>
          </p:cNvPr>
          <p:cNvSpPr>
            <a:spLocks noGrp="1"/>
          </p:cNvSpPr>
          <p:nvPr>
            <p:ph type="body" sz="quarter" idx="9"/>
          </p:nvPr>
        </p:nvSpPr>
        <p:spPr/>
        <p:txBody>
          <a:bodyPr/>
          <a:lstStyle/>
          <a:p>
            <a:endParaRPr lang="en-US"/>
          </a:p>
        </p:txBody>
      </p:sp>
      <p:pic>
        <p:nvPicPr>
          <p:cNvPr id="7" name="Picture 6">
            <a:extLst>
              <a:ext uri="{FF2B5EF4-FFF2-40B4-BE49-F238E27FC236}">
                <a16:creationId xmlns:a16="http://schemas.microsoft.com/office/drawing/2014/main" id="{19154063-DB51-4BB4-AA4C-27E420AFA7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00" y="5156554"/>
            <a:ext cx="10160000" cy="1444208"/>
          </a:xfrm>
          <a:prstGeom prst="rect">
            <a:avLst/>
          </a:prstGeom>
        </p:spPr>
      </p:pic>
      <p:sp>
        <p:nvSpPr>
          <p:cNvPr id="8" name="RS_Classification_Special">
            <a:extLst>
              <a:ext uri="{FF2B5EF4-FFF2-40B4-BE49-F238E27FC236}">
                <a16:creationId xmlns:a16="http://schemas.microsoft.com/office/drawing/2014/main" id="{F1AD04C6-D59E-4DF0-A03D-9390AEB5EDA7}"/>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738516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B7D8-EDEB-4ADB-BEB8-0CB1FC83A5FD}"/>
              </a:ext>
            </a:extLst>
          </p:cNvPr>
          <p:cNvSpPr>
            <a:spLocks noGrp="1"/>
          </p:cNvSpPr>
          <p:nvPr>
            <p:ph type="title"/>
          </p:nvPr>
        </p:nvSpPr>
        <p:spPr/>
        <p:txBody>
          <a:bodyPr/>
          <a:lstStyle/>
          <a:p>
            <a:r>
              <a:rPr lang="en-US" dirty="0"/>
              <a:t>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D153C1-0B4E-4A0F-AB56-3429B78B3EDD}"/>
                  </a:ext>
                </a:extLst>
              </p:cNvPr>
              <p:cNvSpPr>
                <a:spLocks noGrp="1"/>
              </p:cNvSpPr>
              <p:nvPr>
                <p:ph idx="1"/>
              </p:nvPr>
            </p:nvSpPr>
            <p:spPr/>
            <p:txBody>
              <a:bodyPr>
                <a:normAutofit/>
              </a:bodyPr>
              <a:lstStyle/>
              <a:p>
                <a:pPr marL="0" indent="0">
                  <a:buNone/>
                </a:pPr>
                <a:endParaRPr lang="en-US" sz="2000" dirty="0"/>
              </a:p>
              <a:p>
                <a:pPr marL="0" indent="0">
                  <a:buNone/>
                </a:pPr>
                <a:r>
                  <a:rPr lang="en-US" sz="2000" dirty="0"/>
                  <a:t>The general sampling procedure (solver and formulation agnostic) can be summarized as:</a:t>
                </a:r>
              </a:p>
              <a:p>
                <a:r>
                  <a:rPr lang="en-US" sz="2000" dirty="0"/>
                  <a:t>Obtain the time-steps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𝑖</m:t>
                        </m:r>
                        <m:r>
                          <a:rPr lang="en-US" sz="2000" b="0" i="1" smtClean="0">
                            <a:latin typeface="Cambria Math" panose="02040503050406030204" pitchFamily="18" charset="0"/>
                          </a:rPr>
                          <m:t>&lt;</m:t>
                        </m:r>
                        <m:r>
                          <a:rPr lang="en-US" sz="2000" b="0" i="1" smtClean="0">
                            <a:latin typeface="Cambria Math" panose="02040503050406030204" pitchFamily="18" charset="0"/>
                          </a:rPr>
                          <m:t>𝑇</m:t>
                        </m:r>
                      </m:sub>
                    </m:sSub>
                  </m:oMath>
                </a14:m>
                <a:r>
                  <a:rPr lang="en-US" sz="2000" dirty="0"/>
                  <a:t> given the total number of diffusion steps </a:t>
                </a:r>
                <a14:m>
                  <m:oMath xmlns:m="http://schemas.openxmlformats.org/officeDocument/2006/math">
                    <m:r>
                      <a:rPr lang="en-US" sz="2000" b="0" i="1" smtClean="0">
                        <a:latin typeface="Cambria Math" panose="02040503050406030204" pitchFamily="18" charset="0"/>
                      </a:rPr>
                      <m:t>𝑇</m:t>
                    </m:r>
                  </m:oMath>
                </a14:m>
                <a:endParaRPr lang="en-US" sz="2000" dirty="0"/>
              </a:p>
              <a:p>
                <a:r>
                  <a:rPr lang="en-US" sz="2000" dirty="0"/>
                  <a:t>Obtain the noise level </a:t>
                </a:r>
                <a14:m>
                  <m:oMath xmlns:m="http://schemas.openxmlformats.org/officeDocument/2006/math">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oMath>
                </a14:m>
                <a:r>
                  <a:rPr lang="en-US" sz="2000" dirty="0"/>
                  <a:t>for each of those steps, according to the schedule</a:t>
                </a:r>
              </a:p>
              <a:p>
                <a:r>
                  <a:rPr lang="en-US" sz="2000" dirty="0"/>
                  <a:t>Obtain a starting sample of Gaussian noise from </a:t>
                </a:r>
                <a14:m>
                  <m:oMath xmlns:m="http://schemas.openxmlformats.org/officeDocument/2006/math">
                    <m:r>
                      <a:rPr lang="en-US" sz="2000" i="1" smtClean="0">
                        <a:latin typeface="Cambria Math" panose="02040503050406030204" pitchFamily="18" charset="0"/>
                        <a:ea typeface="Cambria Math" panose="02040503050406030204" pitchFamily="18" charset="0"/>
                      </a:rPr>
                      <m:t>𝒩</m:t>
                    </m:r>
                    <m:r>
                      <a:rPr lang="en-US" sz="2000" b="0" i="1" smtClean="0">
                        <a:latin typeface="Cambria Math" panose="02040503050406030204" pitchFamily="18" charset="0"/>
                        <a:ea typeface="Cambria Math" panose="02040503050406030204" pitchFamily="18" charset="0"/>
                      </a:rPr>
                      <m:t>(0,</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𝜎</m:t>
                        </m:r>
                      </m:e>
                      <m:sub>
                        <m:r>
                          <a:rPr lang="en-US" sz="2000" b="0" i="1" smtClean="0">
                            <a:latin typeface="Cambria Math" panose="02040503050406030204" pitchFamily="18" charset="0"/>
                            <a:ea typeface="Cambria Math" panose="02040503050406030204" pitchFamily="18" charset="0"/>
                          </a:rPr>
                          <m:t>𝑚𝑎𝑥</m:t>
                        </m:r>
                      </m:sub>
                      <m:sup>
                        <m:r>
                          <a:rPr lang="en-US" sz="2000" b="0" i="1" smtClean="0">
                            <a:latin typeface="Cambria Math" panose="02040503050406030204" pitchFamily="18" charset="0"/>
                            <a:ea typeface="Cambria Math" panose="02040503050406030204" pitchFamily="18" charset="0"/>
                          </a:rPr>
                          <m:t>2</m:t>
                        </m:r>
                      </m:sup>
                    </m:sSubSup>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Run the preferred sampler on the schedule-transformed steps</a:t>
                </a:r>
              </a:p>
              <a:p>
                <a:pPr marL="0" indent="0">
                  <a:buNone/>
                </a:pPr>
                <a:endParaRPr lang="en-US" sz="2000" dirty="0"/>
              </a:p>
              <a:p>
                <a:pPr marL="0" indent="0">
                  <a:buNone/>
                </a:pPr>
                <a:r>
                  <a:rPr lang="en-US" sz="2000" dirty="0"/>
                  <a:t>In this case the choice of performing ancestral sampling, SDE or ODE solving is completely left to the sampler.</a:t>
                </a:r>
              </a:p>
              <a:p>
                <a:pPr marL="0" indent="0">
                  <a:buNone/>
                </a:pPr>
                <a:r>
                  <a:rPr lang="en-US" sz="2000" dirty="0"/>
                  <a:t>There even exist adaptive samplers which do not require a number of steps to be set.</a:t>
                </a:r>
              </a:p>
            </p:txBody>
          </p:sp>
        </mc:Choice>
        <mc:Fallback xmlns="">
          <p:sp>
            <p:nvSpPr>
              <p:cNvPr id="3" name="Content Placeholder 2">
                <a:extLst>
                  <a:ext uri="{FF2B5EF4-FFF2-40B4-BE49-F238E27FC236}">
                    <a16:creationId xmlns:a16="http://schemas.microsoft.com/office/drawing/2014/main" id="{7FD153C1-0B4E-4A0F-AB56-3429B78B3EDD}"/>
                  </a:ext>
                </a:extLst>
              </p:cNvPr>
              <p:cNvSpPr>
                <a:spLocks noGrp="1" noRot="1" noChangeAspect="1" noMove="1" noResize="1" noEditPoints="1" noAdjustHandles="1" noChangeArrowheads="1" noChangeShapeType="1" noTextEdit="1"/>
              </p:cNvSpPr>
              <p:nvPr>
                <p:ph idx="1"/>
              </p:nvPr>
            </p:nvSpPr>
            <p:spPr>
              <a:blipFill>
                <a:blip r:embed="rId3"/>
                <a:stretch>
                  <a:fillRect l="-638" r="-92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4ED205-3C0A-4F1E-AE77-BBCA551D6881}"/>
              </a:ext>
            </a:extLst>
          </p:cNvPr>
          <p:cNvSpPr>
            <a:spLocks noGrp="1"/>
          </p:cNvSpPr>
          <p:nvPr>
            <p:ph type="sldNum" sz="quarter" idx="12"/>
          </p:nvPr>
        </p:nvSpPr>
        <p:spPr/>
        <p:txBody>
          <a:bodyPr/>
          <a:lstStyle/>
          <a:p>
            <a:fld id="{57CB76AC-E5DF-427C-ABDC-2F4FBD8E4B69}" type="slidenum">
              <a:rPr lang="en-US" smtClean="0"/>
              <a:t>25</a:t>
            </a:fld>
            <a:endParaRPr lang="en-US"/>
          </a:p>
        </p:txBody>
      </p:sp>
      <p:sp>
        <p:nvSpPr>
          <p:cNvPr id="5" name="Text Placeholder 4">
            <a:extLst>
              <a:ext uri="{FF2B5EF4-FFF2-40B4-BE49-F238E27FC236}">
                <a16:creationId xmlns:a16="http://schemas.microsoft.com/office/drawing/2014/main" id="{011C1E95-6819-4B41-B4F1-7FA0FF8BA7E6}"/>
              </a:ext>
            </a:extLst>
          </p:cNvPr>
          <p:cNvSpPr>
            <a:spLocks noGrp="1"/>
          </p:cNvSpPr>
          <p:nvPr>
            <p:ph type="body" sz="quarter" idx="9"/>
          </p:nvPr>
        </p:nvSpPr>
        <p:spPr/>
        <p:txBody>
          <a:bodyPr/>
          <a:lstStyle/>
          <a:p>
            <a:endParaRPr lang="en-US"/>
          </a:p>
        </p:txBody>
      </p:sp>
      <p:sp>
        <p:nvSpPr>
          <p:cNvPr id="7" name="RS_Classification_Special">
            <a:extLst>
              <a:ext uri="{FF2B5EF4-FFF2-40B4-BE49-F238E27FC236}">
                <a16:creationId xmlns:a16="http://schemas.microsoft.com/office/drawing/2014/main" id="{614DB2DC-13BA-45B5-B646-71C50584F483}"/>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2844704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ECAD-6990-45AF-97CF-46FB2ACA3194}"/>
              </a:ext>
            </a:extLst>
          </p:cNvPr>
          <p:cNvSpPr>
            <a:spLocks noGrp="1"/>
          </p:cNvSpPr>
          <p:nvPr>
            <p:ph type="title"/>
          </p:nvPr>
        </p:nvSpPr>
        <p:spPr/>
        <p:txBody>
          <a:bodyPr/>
          <a:lstStyle/>
          <a:p>
            <a:r>
              <a:rPr lang="en-US" dirty="0"/>
              <a:t>Samplers</a:t>
            </a:r>
          </a:p>
        </p:txBody>
      </p:sp>
      <p:sp>
        <p:nvSpPr>
          <p:cNvPr id="3" name="Content Placeholder 2">
            <a:extLst>
              <a:ext uri="{FF2B5EF4-FFF2-40B4-BE49-F238E27FC236}">
                <a16:creationId xmlns:a16="http://schemas.microsoft.com/office/drawing/2014/main" id="{DA091B21-13AF-4413-846A-7327D48DD0F3}"/>
              </a:ext>
            </a:extLst>
          </p:cNvPr>
          <p:cNvSpPr>
            <a:spLocks noGrp="1"/>
          </p:cNvSpPr>
          <p:nvPr>
            <p:ph idx="1"/>
          </p:nvPr>
        </p:nvSpPr>
        <p:spPr/>
        <p:txBody>
          <a:bodyPr>
            <a:normAutofit fontScale="92500" lnSpcReduction="20000"/>
          </a:bodyPr>
          <a:lstStyle/>
          <a:p>
            <a:pPr marL="0" indent="0">
              <a:buNone/>
            </a:pPr>
            <a:r>
              <a:rPr lang="en-US" sz="2400" dirty="0"/>
              <a:t>There are many possible samplers that we can use, some of them have a correlated paper, most of them are impenetrable horrors whose inner workings are only privy to </a:t>
            </a:r>
            <a:r>
              <a:rPr lang="en-US" sz="2400" dirty="0">
                <a:hlinkClick r:id="rId3"/>
              </a:rPr>
              <a:t>those</a:t>
            </a:r>
            <a:r>
              <a:rPr lang="en-US" sz="2400" dirty="0"/>
              <a:t> who made them.</a:t>
            </a:r>
          </a:p>
          <a:p>
            <a:r>
              <a:rPr lang="en-US" sz="1867" dirty="0"/>
              <a:t>Euler			</a:t>
            </a:r>
          </a:p>
          <a:p>
            <a:r>
              <a:rPr lang="en-US" sz="1867" dirty="0"/>
              <a:t>Euler a</a:t>
            </a:r>
          </a:p>
          <a:p>
            <a:r>
              <a:rPr lang="en-US" sz="1867" dirty="0"/>
              <a:t>LMS</a:t>
            </a:r>
          </a:p>
          <a:p>
            <a:r>
              <a:rPr lang="en-US" sz="1867" dirty="0"/>
              <a:t>DPM2</a:t>
            </a:r>
          </a:p>
          <a:p>
            <a:r>
              <a:rPr lang="en-US" sz="1867" dirty="0"/>
              <a:t>DPM2 a</a:t>
            </a:r>
          </a:p>
          <a:p>
            <a:r>
              <a:rPr lang="en-US" sz="1867" dirty="0"/>
              <a:t>DPM++ 2S a</a:t>
            </a:r>
          </a:p>
          <a:p>
            <a:pPr marL="0" indent="0">
              <a:buNone/>
            </a:pPr>
            <a:endParaRPr lang="en-US" dirty="0"/>
          </a:p>
          <a:p>
            <a:pPr marL="0" indent="0">
              <a:buNone/>
            </a:pPr>
            <a:endParaRPr lang="en-US" dirty="0"/>
          </a:p>
          <a:p>
            <a:pPr marL="0" indent="0">
              <a:buNone/>
            </a:pPr>
            <a:r>
              <a:rPr lang="en-US" sz="2400" dirty="0"/>
              <a:t>Despite all of this it turns out that sampler choice does not matter much if we use more than 20 steps. The biggest difference considering results seems to be between ancestral (a), non-ancestral and SDE-based samplers.</a:t>
            </a:r>
          </a:p>
        </p:txBody>
      </p:sp>
      <p:sp>
        <p:nvSpPr>
          <p:cNvPr id="4" name="Slide Number Placeholder 3">
            <a:extLst>
              <a:ext uri="{FF2B5EF4-FFF2-40B4-BE49-F238E27FC236}">
                <a16:creationId xmlns:a16="http://schemas.microsoft.com/office/drawing/2014/main" id="{9D075A0B-C083-43D3-ACF2-C33DD77C25C9}"/>
              </a:ext>
            </a:extLst>
          </p:cNvPr>
          <p:cNvSpPr>
            <a:spLocks noGrp="1"/>
          </p:cNvSpPr>
          <p:nvPr>
            <p:ph type="sldNum" sz="quarter" idx="12"/>
          </p:nvPr>
        </p:nvSpPr>
        <p:spPr/>
        <p:txBody>
          <a:bodyPr/>
          <a:lstStyle/>
          <a:p>
            <a:fld id="{57CB76AC-E5DF-427C-ABDC-2F4FBD8E4B69}" type="slidenum">
              <a:rPr lang="en-US" smtClean="0"/>
              <a:t>26</a:t>
            </a:fld>
            <a:endParaRPr lang="en-US"/>
          </a:p>
        </p:txBody>
      </p:sp>
      <p:sp>
        <p:nvSpPr>
          <p:cNvPr id="5" name="Text Placeholder 4">
            <a:extLst>
              <a:ext uri="{FF2B5EF4-FFF2-40B4-BE49-F238E27FC236}">
                <a16:creationId xmlns:a16="http://schemas.microsoft.com/office/drawing/2014/main" id="{810DBFE1-FDF5-4F9C-8853-9E2B8BEAE37E}"/>
              </a:ext>
            </a:extLst>
          </p:cNvPr>
          <p:cNvSpPr>
            <a:spLocks noGrp="1"/>
          </p:cNvSpPr>
          <p:nvPr>
            <p:ph type="body" sz="quarter" idx="9"/>
          </p:nvPr>
        </p:nvSpPr>
        <p:spPr/>
        <p:txBody>
          <a:bodyPr/>
          <a:lstStyle/>
          <a:p>
            <a:endParaRPr lang="en-US"/>
          </a:p>
        </p:txBody>
      </p:sp>
      <p:sp>
        <p:nvSpPr>
          <p:cNvPr id="7" name="Content Placeholder 2">
            <a:extLst>
              <a:ext uri="{FF2B5EF4-FFF2-40B4-BE49-F238E27FC236}">
                <a16:creationId xmlns:a16="http://schemas.microsoft.com/office/drawing/2014/main" id="{2521BEAE-7CC0-41C5-9978-513024086EBD}"/>
              </a:ext>
            </a:extLst>
          </p:cNvPr>
          <p:cNvSpPr txBox="1">
            <a:spLocks/>
          </p:cNvSpPr>
          <p:nvPr/>
        </p:nvSpPr>
        <p:spPr>
          <a:xfrm>
            <a:off x="3478463" y="2683841"/>
            <a:ext cx="4064000" cy="2352000"/>
          </a:xfrm>
          <a:prstGeom prst="rect">
            <a:avLst/>
          </a:prstGeom>
        </p:spPr>
        <p:txBody>
          <a:bodyPr vert="horz" lIns="0" tIns="0" rIns="0" bIns="0" rtlCol="0">
            <a:noAutofit/>
          </a:bodyPr>
          <a:lstStyle>
            <a:lvl1pPr marL="252000" indent="-252000" algn="l" defTabSz="914400" rtl="0" eaLnBrk="1" latinLnBrk="0" hangingPunct="1">
              <a:lnSpc>
                <a:spcPct val="105000"/>
              </a:lnSpc>
              <a:spcBef>
                <a:spcPts val="0"/>
              </a:spcBef>
              <a:spcAft>
                <a:spcPts val="400"/>
              </a:spcAft>
              <a:buSzPct val="90000"/>
              <a:buFont typeface="Arial" panose="020B0604020202020204" pitchFamily="34" charset="0"/>
              <a:buChar char="►"/>
              <a:defRPr sz="1500" b="0" kern="1200">
                <a:solidFill>
                  <a:schemeClr val="tx1"/>
                </a:solidFill>
                <a:latin typeface="+mn-lt"/>
                <a:ea typeface="+mn-ea"/>
                <a:cs typeface="+mn-cs"/>
              </a:defRPr>
            </a:lvl1pPr>
            <a:lvl2pPr marL="450000" indent="-180000" algn="l" defTabSz="914400" rtl="0" eaLnBrk="1" latinLnBrk="0" hangingPunct="1">
              <a:lnSpc>
                <a:spcPct val="105000"/>
              </a:lnSpc>
              <a:spcBef>
                <a:spcPts val="0"/>
              </a:spcBef>
              <a:spcAft>
                <a:spcPts val="400"/>
              </a:spcAft>
              <a:buSzPct val="90000"/>
              <a:buFont typeface="Symbol" panose="05050102010706020507" pitchFamily="18" charset="2"/>
              <a:buChar char="-"/>
              <a:defRPr sz="1500" kern="1200">
                <a:solidFill>
                  <a:schemeClr val="tx1"/>
                </a:solidFill>
                <a:latin typeface="+mn-lt"/>
                <a:ea typeface="+mn-ea"/>
                <a:cs typeface="+mn-cs"/>
              </a:defRPr>
            </a:lvl2pPr>
            <a:lvl3pPr marL="630000" indent="-180000" algn="l" defTabSz="914400" rtl="0" eaLnBrk="1" latinLnBrk="0" hangingPunct="1">
              <a:lnSpc>
                <a:spcPct val="105000"/>
              </a:lnSpc>
              <a:spcBef>
                <a:spcPts val="0"/>
              </a:spcBef>
              <a:spcAft>
                <a:spcPts val="400"/>
              </a:spcAft>
              <a:buSzPct val="90000"/>
              <a:buFont typeface="Symbol" panose="05050102010706020507" pitchFamily="18" charset="2"/>
              <a:buChar char="-"/>
              <a:defRPr sz="1500" kern="1200">
                <a:solidFill>
                  <a:schemeClr val="tx1"/>
                </a:solidFill>
                <a:latin typeface="+mn-lt"/>
                <a:ea typeface="+mn-ea"/>
                <a:cs typeface="+mn-cs"/>
              </a:defRPr>
            </a:lvl3pPr>
            <a:lvl4pPr marL="810000" indent="-180000" algn="l" defTabSz="914400" rtl="0" eaLnBrk="1" latinLnBrk="0" hangingPunct="1">
              <a:lnSpc>
                <a:spcPct val="105000"/>
              </a:lnSpc>
              <a:spcBef>
                <a:spcPts val="0"/>
              </a:spcBef>
              <a:spcAft>
                <a:spcPts val="400"/>
              </a:spcAft>
              <a:buSzPct val="90000"/>
              <a:buFont typeface="Symbol" panose="05050102010706020507" pitchFamily="18" charset="2"/>
              <a:buChar char="-"/>
              <a:defRPr sz="1500" kern="1200">
                <a:solidFill>
                  <a:schemeClr val="tx1"/>
                </a:solidFill>
                <a:latin typeface="+mn-lt"/>
                <a:ea typeface="+mn-ea"/>
                <a:cs typeface="+mn-cs"/>
              </a:defRPr>
            </a:lvl4pPr>
            <a:lvl5pPr marL="990000" indent="-180000" algn="l" defTabSz="914400" rtl="0" eaLnBrk="1" latinLnBrk="0" hangingPunct="1">
              <a:lnSpc>
                <a:spcPct val="105000"/>
              </a:lnSpc>
              <a:spcBef>
                <a:spcPts val="0"/>
              </a:spcBef>
              <a:spcAft>
                <a:spcPts val="400"/>
              </a:spcAft>
              <a:buSzPct val="90000"/>
              <a:buFont typeface="Symbol" panose="05050102010706020507" pitchFamily="18" charset="2"/>
              <a:buChar char="-"/>
              <a:defRPr sz="1500" kern="1200">
                <a:solidFill>
                  <a:schemeClr val="tx1"/>
                </a:solidFill>
                <a:latin typeface="+mn-lt"/>
                <a:ea typeface="+mn-ea"/>
                <a:cs typeface="+mn-cs"/>
              </a:defRPr>
            </a:lvl5pPr>
            <a:lvl6pPr marL="1170000" indent="-180000" algn="l" defTabSz="914400" rtl="0" eaLnBrk="1" latinLnBrk="0" hangingPunct="1">
              <a:lnSpc>
                <a:spcPct val="105000"/>
              </a:lnSpc>
              <a:spcBef>
                <a:spcPts val="0"/>
              </a:spcBef>
              <a:spcAft>
                <a:spcPts val="400"/>
              </a:spcAft>
              <a:buSzPct val="90000"/>
              <a:buFont typeface="Symbol" panose="05050102010706020507" pitchFamily="18" charset="2"/>
              <a:buChar char="-"/>
              <a:defRPr sz="1500" kern="1200">
                <a:solidFill>
                  <a:schemeClr val="tx1"/>
                </a:solidFill>
                <a:latin typeface="+mn-lt"/>
                <a:ea typeface="+mn-ea"/>
                <a:cs typeface="+mn-cs"/>
              </a:defRPr>
            </a:lvl6pPr>
            <a:lvl7pPr marL="1350000" indent="-180000" algn="l" defTabSz="914400" rtl="0" eaLnBrk="1" latinLnBrk="0" hangingPunct="1">
              <a:lnSpc>
                <a:spcPct val="105000"/>
              </a:lnSpc>
              <a:spcBef>
                <a:spcPts val="0"/>
              </a:spcBef>
              <a:spcAft>
                <a:spcPts val="400"/>
              </a:spcAft>
              <a:buSzPct val="90000"/>
              <a:buFont typeface="Symbol" panose="05050102010706020507" pitchFamily="18" charset="2"/>
              <a:buChar char="-"/>
              <a:defRPr sz="1500" kern="1200">
                <a:solidFill>
                  <a:schemeClr val="tx1"/>
                </a:solidFill>
                <a:latin typeface="+mn-lt"/>
                <a:ea typeface="+mn-ea"/>
                <a:cs typeface="+mn-cs"/>
              </a:defRPr>
            </a:lvl7pPr>
            <a:lvl8pPr marL="1530000" indent="-180000" algn="l" defTabSz="914400" rtl="0" eaLnBrk="1" latinLnBrk="0" hangingPunct="1">
              <a:lnSpc>
                <a:spcPct val="105000"/>
              </a:lnSpc>
              <a:spcBef>
                <a:spcPts val="0"/>
              </a:spcBef>
              <a:spcAft>
                <a:spcPts val="400"/>
              </a:spcAft>
              <a:buSzPct val="90000"/>
              <a:buFont typeface="Symbol" panose="05050102010706020507" pitchFamily="18" charset="2"/>
              <a:buChar char="-"/>
              <a:defRPr sz="1500" kern="1200">
                <a:solidFill>
                  <a:schemeClr val="tx1"/>
                </a:solidFill>
                <a:latin typeface="+mn-lt"/>
                <a:ea typeface="+mn-ea"/>
                <a:cs typeface="+mn-cs"/>
              </a:defRPr>
            </a:lvl8pPr>
            <a:lvl9pPr marL="1710000" indent="-180000" algn="l" defTabSz="914400" rtl="0" eaLnBrk="1" latinLnBrk="0" hangingPunct="1">
              <a:lnSpc>
                <a:spcPct val="105000"/>
              </a:lnSpc>
              <a:spcBef>
                <a:spcPts val="0"/>
              </a:spcBef>
              <a:spcAft>
                <a:spcPts val="400"/>
              </a:spcAft>
              <a:buSzPct val="90000"/>
              <a:buFont typeface="Symbol" panose="05050102010706020507" pitchFamily="18" charset="2"/>
              <a:buChar char="-"/>
              <a:defRPr sz="1500" kern="1200">
                <a:solidFill>
                  <a:schemeClr val="tx1"/>
                </a:solidFill>
                <a:latin typeface="+mn-lt"/>
                <a:ea typeface="+mn-ea"/>
                <a:cs typeface="+mn-cs"/>
              </a:defRPr>
            </a:lvl9pPr>
          </a:lstStyle>
          <a:p>
            <a:r>
              <a:rPr lang="en-US" sz="1600" dirty="0"/>
              <a:t>DPM++ SM</a:t>
            </a:r>
          </a:p>
          <a:p>
            <a:r>
              <a:rPr lang="en-US" sz="1600" dirty="0"/>
              <a:t>DPM++ SDE</a:t>
            </a:r>
          </a:p>
          <a:p>
            <a:r>
              <a:rPr lang="en-US" sz="1600" dirty="0"/>
              <a:t>DPM fast</a:t>
            </a:r>
          </a:p>
          <a:p>
            <a:r>
              <a:rPr lang="en-US" sz="1600" dirty="0"/>
              <a:t>DPM adaptive</a:t>
            </a:r>
          </a:p>
          <a:p>
            <a:r>
              <a:rPr lang="en-US" sz="1600" dirty="0"/>
              <a:t>LMS </a:t>
            </a:r>
            <a:r>
              <a:rPr lang="en-US" sz="1600" dirty="0" err="1"/>
              <a:t>Karras</a:t>
            </a:r>
            <a:endParaRPr lang="en-US" sz="1600" dirty="0"/>
          </a:p>
          <a:p>
            <a:r>
              <a:rPr lang="en-US" sz="1600" dirty="0"/>
              <a:t>DPM2 </a:t>
            </a:r>
            <a:r>
              <a:rPr lang="en-US" sz="1600" dirty="0" err="1"/>
              <a:t>Karras</a:t>
            </a:r>
            <a:endParaRPr lang="en-US" sz="1600" dirty="0"/>
          </a:p>
        </p:txBody>
      </p:sp>
      <p:sp>
        <p:nvSpPr>
          <p:cNvPr id="8" name="Content Placeholder 2">
            <a:extLst>
              <a:ext uri="{FF2B5EF4-FFF2-40B4-BE49-F238E27FC236}">
                <a16:creationId xmlns:a16="http://schemas.microsoft.com/office/drawing/2014/main" id="{B61D241B-A7BE-465D-BAC6-24A650518DF4}"/>
              </a:ext>
            </a:extLst>
          </p:cNvPr>
          <p:cNvSpPr txBox="1">
            <a:spLocks/>
          </p:cNvSpPr>
          <p:nvPr/>
        </p:nvSpPr>
        <p:spPr>
          <a:xfrm>
            <a:off x="7078578" y="2548904"/>
            <a:ext cx="4064000" cy="2352000"/>
          </a:xfrm>
          <a:prstGeom prst="rect">
            <a:avLst/>
          </a:prstGeom>
        </p:spPr>
        <p:txBody>
          <a:bodyPr vert="horz" lIns="0" tIns="0" rIns="0" bIns="0" rtlCol="0">
            <a:noAutofit/>
          </a:bodyPr>
          <a:lstStyle>
            <a:lvl1pPr marL="252000" indent="-252000" algn="l" defTabSz="914400" rtl="0" eaLnBrk="1" latinLnBrk="0" hangingPunct="1">
              <a:lnSpc>
                <a:spcPct val="105000"/>
              </a:lnSpc>
              <a:spcBef>
                <a:spcPts val="0"/>
              </a:spcBef>
              <a:spcAft>
                <a:spcPts val="400"/>
              </a:spcAft>
              <a:buSzPct val="90000"/>
              <a:buFont typeface="Arial" panose="020B0604020202020204" pitchFamily="34" charset="0"/>
              <a:buChar char="►"/>
              <a:defRPr sz="1500" b="0" kern="1200">
                <a:solidFill>
                  <a:schemeClr val="tx1"/>
                </a:solidFill>
                <a:latin typeface="+mn-lt"/>
                <a:ea typeface="+mn-ea"/>
                <a:cs typeface="+mn-cs"/>
              </a:defRPr>
            </a:lvl1pPr>
            <a:lvl2pPr marL="450000" indent="-180000" algn="l" defTabSz="914400" rtl="0" eaLnBrk="1" latinLnBrk="0" hangingPunct="1">
              <a:lnSpc>
                <a:spcPct val="105000"/>
              </a:lnSpc>
              <a:spcBef>
                <a:spcPts val="0"/>
              </a:spcBef>
              <a:spcAft>
                <a:spcPts val="400"/>
              </a:spcAft>
              <a:buSzPct val="90000"/>
              <a:buFont typeface="Symbol" panose="05050102010706020507" pitchFamily="18" charset="2"/>
              <a:buChar char="-"/>
              <a:defRPr sz="1500" kern="1200">
                <a:solidFill>
                  <a:schemeClr val="tx1"/>
                </a:solidFill>
                <a:latin typeface="+mn-lt"/>
                <a:ea typeface="+mn-ea"/>
                <a:cs typeface="+mn-cs"/>
              </a:defRPr>
            </a:lvl2pPr>
            <a:lvl3pPr marL="630000" indent="-180000" algn="l" defTabSz="914400" rtl="0" eaLnBrk="1" latinLnBrk="0" hangingPunct="1">
              <a:lnSpc>
                <a:spcPct val="105000"/>
              </a:lnSpc>
              <a:spcBef>
                <a:spcPts val="0"/>
              </a:spcBef>
              <a:spcAft>
                <a:spcPts val="400"/>
              </a:spcAft>
              <a:buSzPct val="90000"/>
              <a:buFont typeface="Symbol" panose="05050102010706020507" pitchFamily="18" charset="2"/>
              <a:buChar char="-"/>
              <a:defRPr sz="1500" kern="1200">
                <a:solidFill>
                  <a:schemeClr val="tx1"/>
                </a:solidFill>
                <a:latin typeface="+mn-lt"/>
                <a:ea typeface="+mn-ea"/>
                <a:cs typeface="+mn-cs"/>
              </a:defRPr>
            </a:lvl3pPr>
            <a:lvl4pPr marL="810000" indent="-180000" algn="l" defTabSz="914400" rtl="0" eaLnBrk="1" latinLnBrk="0" hangingPunct="1">
              <a:lnSpc>
                <a:spcPct val="105000"/>
              </a:lnSpc>
              <a:spcBef>
                <a:spcPts val="0"/>
              </a:spcBef>
              <a:spcAft>
                <a:spcPts val="400"/>
              </a:spcAft>
              <a:buSzPct val="90000"/>
              <a:buFont typeface="Symbol" panose="05050102010706020507" pitchFamily="18" charset="2"/>
              <a:buChar char="-"/>
              <a:defRPr sz="1500" kern="1200">
                <a:solidFill>
                  <a:schemeClr val="tx1"/>
                </a:solidFill>
                <a:latin typeface="+mn-lt"/>
                <a:ea typeface="+mn-ea"/>
                <a:cs typeface="+mn-cs"/>
              </a:defRPr>
            </a:lvl4pPr>
            <a:lvl5pPr marL="990000" indent="-180000" algn="l" defTabSz="914400" rtl="0" eaLnBrk="1" latinLnBrk="0" hangingPunct="1">
              <a:lnSpc>
                <a:spcPct val="105000"/>
              </a:lnSpc>
              <a:spcBef>
                <a:spcPts val="0"/>
              </a:spcBef>
              <a:spcAft>
                <a:spcPts val="400"/>
              </a:spcAft>
              <a:buSzPct val="90000"/>
              <a:buFont typeface="Symbol" panose="05050102010706020507" pitchFamily="18" charset="2"/>
              <a:buChar char="-"/>
              <a:defRPr sz="1500" kern="1200">
                <a:solidFill>
                  <a:schemeClr val="tx1"/>
                </a:solidFill>
                <a:latin typeface="+mn-lt"/>
                <a:ea typeface="+mn-ea"/>
                <a:cs typeface="+mn-cs"/>
              </a:defRPr>
            </a:lvl5pPr>
            <a:lvl6pPr marL="1170000" indent="-180000" algn="l" defTabSz="914400" rtl="0" eaLnBrk="1" latinLnBrk="0" hangingPunct="1">
              <a:lnSpc>
                <a:spcPct val="105000"/>
              </a:lnSpc>
              <a:spcBef>
                <a:spcPts val="0"/>
              </a:spcBef>
              <a:spcAft>
                <a:spcPts val="400"/>
              </a:spcAft>
              <a:buSzPct val="90000"/>
              <a:buFont typeface="Symbol" panose="05050102010706020507" pitchFamily="18" charset="2"/>
              <a:buChar char="-"/>
              <a:defRPr sz="1500" kern="1200">
                <a:solidFill>
                  <a:schemeClr val="tx1"/>
                </a:solidFill>
                <a:latin typeface="+mn-lt"/>
                <a:ea typeface="+mn-ea"/>
                <a:cs typeface="+mn-cs"/>
              </a:defRPr>
            </a:lvl6pPr>
            <a:lvl7pPr marL="1350000" indent="-180000" algn="l" defTabSz="914400" rtl="0" eaLnBrk="1" latinLnBrk="0" hangingPunct="1">
              <a:lnSpc>
                <a:spcPct val="105000"/>
              </a:lnSpc>
              <a:spcBef>
                <a:spcPts val="0"/>
              </a:spcBef>
              <a:spcAft>
                <a:spcPts val="400"/>
              </a:spcAft>
              <a:buSzPct val="90000"/>
              <a:buFont typeface="Symbol" panose="05050102010706020507" pitchFamily="18" charset="2"/>
              <a:buChar char="-"/>
              <a:defRPr sz="1500" kern="1200">
                <a:solidFill>
                  <a:schemeClr val="tx1"/>
                </a:solidFill>
                <a:latin typeface="+mn-lt"/>
                <a:ea typeface="+mn-ea"/>
                <a:cs typeface="+mn-cs"/>
              </a:defRPr>
            </a:lvl7pPr>
            <a:lvl8pPr marL="1530000" indent="-180000" algn="l" defTabSz="914400" rtl="0" eaLnBrk="1" latinLnBrk="0" hangingPunct="1">
              <a:lnSpc>
                <a:spcPct val="105000"/>
              </a:lnSpc>
              <a:spcBef>
                <a:spcPts val="0"/>
              </a:spcBef>
              <a:spcAft>
                <a:spcPts val="400"/>
              </a:spcAft>
              <a:buSzPct val="90000"/>
              <a:buFont typeface="Symbol" panose="05050102010706020507" pitchFamily="18" charset="2"/>
              <a:buChar char="-"/>
              <a:defRPr sz="1500" kern="1200">
                <a:solidFill>
                  <a:schemeClr val="tx1"/>
                </a:solidFill>
                <a:latin typeface="+mn-lt"/>
                <a:ea typeface="+mn-ea"/>
                <a:cs typeface="+mn-cs"/>
              </a:defRPr>
            </a:lvl8pPr>
            <a:lvl9pPr marL="1710000" indent="-180000" algn="l" defTabSz="914400" rtl="0" eaLnBrk="1" latinLnBrk="0" hangingPunct="1">
              <a:lnSpc>
                <a:spcPct val="105000"/>
              </a:lnSpc>
              <a:spcBef>
                <a:spcPts val="0"/>
              </a:spcBef>
              <a:spcAft>
                <a:spcPts val="400"/>
              </a:spcAft>
              <a:buSzPct val="90000"/>
              <a:buFont typeface="Symbol" panose="05050102010706020507" pitchFamily="18" charset="2"/>
              <a:buChar char="-"/>
              <a:defRPr sz="1500" kern="1200">
                <a:solidFill>
                  <a:schemeClr val="tx1"/>
                </a:solidFill>
                <a:latin typeface="+mn-lt"/>
                <a:ea typeface="+mn-ea"/>
                <a:cs typeface="+mn-cs"/>
              </a:defRPr>
            </a:lvl9pPr>
          </a:lstStyle>
          <a:p>
            <a:r>
              <a:rPr lang="en-US" sz="1600" dirty="0"/>
              <a:t>DPM2 a </a:t>
            </a:r>
            <a:r>
              <a:rPr lang="en-US" sz="1600" dirty="0" err="1"/>
              <a:t>Karras</a:t>
            </a:r>
            <a:endParaRPr lang="en-US" sz="1600" dirty="0"/>
          </a:p>
          <a:p>
            <a:r>
              <a:rPr lang="en-US" sz="1600" dirty="0"/>
              <a:t>DPM++ 2S a </a:t>
            </a:r>
            <a:r>
              <a:rPr lang="en-US" sz="1600" dirty="0" err="1"/>
              <a:t>Karras</a:t>
            </a:r>
            <a:endParaRPr lang="en-US" sz="1600" dirty="0"/>
          </a:p>
          <a:p>
            <a:r>
              <a:rPr lang="en-US" sz="1600" dirty="0"/>
              <a:t>DPM++ 2M </a:t>
            </a:r>
            <a:r>
              <a:rPr lang="en-US" sz="1600" dirty="0" err="1"/>
              <a:t>Karras</a:t>
            </a:r>
            <a:endParaRPr lang="en-US" sz="1600" dirty="0"/>
          </a:p>
          <a:p>
            <a:r>
              <a:rPr lang="en-US" sz="1600" dirty="0"/>
              <a:t>DPM++ SDE</a:t>
            </a:r>
          </a:p>
          <a:p>
            <a:r>
              <a:rPr lang="en-US" sz="1600" dirty="0"/>
              <a:t>DDIM</a:t>
            </a:r>
          </a:p>
          <a:p>
            <a:r>
              <a:rPr lang="en-US" sz="1600" dirty="0"/>
              <a:t>PLMS</a:t>
            </a:r>
          </a:p>
          <a:p>
            <a:r>
              <a:rPr lang="en-US" sz="1600" dirty="0" err="1"/>
              <a:t>UniPC</a:t>
            </a:r>
            <a:endParaRPr lang="en-US" sz="1600" dirty="0"/>
          </a:p>
        </p:txBody>
      </p:sp>
      <p:sp>
        <p:nvSpPr>
          <p:cNvPr id="9" name="RS_Classification_Special">
            <a:extLst>
              <a:ext uri="{FF2B5EF4-FFF2-40B4-BE49-F238E27FC236}">
                <a16:creationId xmlns:a16="http://schemas.microsoft.com/office/drawing/2014/main" id="{A52F497C-8626-4076-8CAA-C10763D411F7}"/>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4224511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97AA60F3-47D1-48DC-964C-ADB957B87DDA}"/>
              </a:ext>
            </a:extLst>
          </p:cNvPr>
          <p:cNvPicPr>
            <a:picLocks noGrp="1" noChangeAspect="1"/>
          </p:cNvPicPr>
          <p:nvPr>
            <p:ph type="pic" sz="quarter" idx="2"/>
          </p:nvPr>
        </p:nvPicPr>
        <p:blipFill>
          <a:blip r:embed="rId3">
            <a:extLst>
              <a:ext uri="{28A0092B-C50C-407E-A947-70E740481C1C}">
                <a14:useLocalDpi xmlns:a14="http://schemas.microsoft.com/office/drawing/2010/main" val="0"/>
              </a:ext>
            </a:extLst>
          </a:blip>
          <a:stretch>
            <a:fillRect/>
          </a:stretch>
        </p:blipFill>
        <p:spPr>
          <a:xfrm>
            <a:off x="3999000" y="279400"/>
            <a:ext cx="4194000" cy="4194000"/>
          </a:xfrm>
          <a:prstGeom prst="rect">
            <a:avLst/>
          </a:prstGeom>
        </p:spPr>
      </p:pic>
      <p:sp>
        <p:nvSpPr>
          <p:cNvPr id="3" name="Title 2">
            <a:extLst>
              <a:ext uri="{FF2B5EF4-FFF2-40B4-BE49-F238E27FC236}">
                <a16:creationId xmlns:a16="http://schemas.microsoft.com/office/drawing/2014/main" id="{B7262BD5-6EB2-43B9-B4AE-587CA038FB45}"/>
              </a:ext>
            </a:extLst>
          </p:cNvPr>
          <p:cNvSpPr>
            <a:spLocks noGrp="1"/>
          </p:cNvSpPr>
          <p:nvPr>
            <p:ph type="title"/>
          </p:nvPr>
        </p:nvSpPr>
        <p:spPr>
          <a:solidFill>
            <a:schemeClr val="accent1">
              <a:lumMod val="75000"/>
            </a:schemeClr>
          </a:solidFill>
        </p:spPr>
        <p:txBody>
          <a:bodyPr/>
          <a:lstStyle/>
          <a:p>
            <a:r>
              <a:rPr lang="en-US" dirty="0"/>
              <a:t>Guiding diffusion</a:t>
            </a:r>
          </a:p>
        </p:txBody>
      </p:sp>
      <p:sp>
        <p:nvSpPr>
          <p:cNvPr id="4" name="Text Placeholder 3">
            <a:extLst>
              <a:ext uri="{FF2B5EF4-FFF2-40B4-BE49-F238E27FC236}">
                <a16:creationId xmlns:a16="http://schemas.microsoft.com/office/drawing/2014/main" id="{94A59C8A-46FD-4C98-B2E4-1975BFCF22FF}"/>
              </a:ext>
            </a:extLst>
          </p:cNvPr>
          <p:cNvSpPr>
            <a:spLocks noGrp="1"/>
          </p:cNvSpPr>
          <p:nvPr>
            <p:ph type="body" sz="quarter" idx="9"/>
          </p:nvPr>
        </p:nvSpPr>
        <p:spPr/>
        <p:txBody>
          <a:bodyPr/>
          <a:lstStyle/>
          <a:p>
            <a:endParaRPr lang="en-US"/>
          </a:p>
        </p:txBody>
      </p:sp>
      <p:sp>
        <p:nvSpPr>
          <p:cNvPr id="5" name="RS_Classification_Special">
            <a:extLst>
              <a:ext uri="{FF2B5EF4-FFF2-40B4-BE49-F238E27FC236}">
                <a16:creationId xmlns:a16="http://schemas.microsoft.com/office/drawing/2014/main" id="{6A16FD2D-9621-45FC-8D09-3305B5F68142}"/>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2754823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BB4D-F6D8-48D3-B68E-CC93077CAC46}"/>
              </a:ext>
            </a:extLst>
          </p:cNvPr>
          <p:cNvSpPr>
            <a:spLocks noGrp="1"/>
          </p:cNvSpPr>
          <p:nvPr>
            <p:ph type="title"/>
          </p:nvPr>
        </p:nvSpPr>
        <p:spPr/>
        <p:txBody>
          <a:bodyPr/>
          <a:lstStyle/>
          <a:p>
            <a:r>
              <a:rPr lang="en-US" dirty="0"/>
              <a:t>Classifier guidance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20B6BD-7B74-404F-82B9-9B598DD36DFC}"/>
                  </a:ext>
                </a:extLst>
              </p:cNvPr>
              <p:cNvSpPr>
                <a:spLocks noGrp="1"/>
              </p:cNvSpPr>
              <p:nvPr>
                <p:ph idx="1"/>
              </p:nvPr>
            </p:nvSpPr>
            <p:spPr/>
            <p:txBody>
              <a:bodyPr>
                <a:noAutofit/>
              </a:bodyPr>
              <a:lstStyle/>
              <a:p>
                <a:pPr marL="0" indent="0">
                  <a:buNone/>
                </a:pPr>
                <a:r>
                  <a:rPr lang="en-US" sz="2000" dirty="0"/>
                  <a:t>Given a diffusion model </a:t>
                </a:r>
                <a14:m>
                  <m:oMath xmlns:m="http://schemas.openxmlformats.org/officeDocument/2006/math">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e>
                    </m:d>
                  </m:oMath>
                </a14:m>
                <a:r>
                  <a:rPr lang="en-US" sz="2000" dirty="0"/>
                  <a:t> we use the term guidance to refer to the process of</a:t>
                </a:r>
                <a:br>
                  <a:rPr lang="en-US" sz="2000" dirty="0"/>
                </a:br>
                <a:r>
                  <a:rPr lang="en-US" sz="2000" dirty="0"/>
                  <a:t>using some additional signal to inject conditioning information into the process.</a:t>
                </a:r>
              </a:p>
              <a:p>
                <a:pPr marL="0" indent="0">
                  <a:buNone/>
                </a:pPr>
                <a:endParaRPr lang="en-US" sz="2000" dirty="0"/>
              </a:p>
              <a:p>
                <a:pPr marL="0" indent="0">
                  <a:buNone/>
                </a:pPr>
                <a:r>
                  <a:rPr lang="en-US" sz="2000" dirty="0"/>
                  <a:t>The most basic way of doing this is called </a:t>
                </a:r>
                <a:r>
                  <a:rPr lang="en-US" sz="2000" b="1" dirty="0"/>
                  <a:t>Classifier guidance</a:t>
                </a:r>
              </a:p>
              <a:p>
                <a:pPr marL="0" indent="0">
                  <a:buNone/>
                </a:pPr>
                <a:r>
                  <a:rPr lang="en-US" sz="2000" dirty="0"/>
                  <a:t>With this method a classifier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𝜙</m:t>
                        </m:r>
                      </m:sub>
                    </m:sSub>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t> trained on noisy images is used to guide the diffusion process toward a certain class.</a:t>
                </a:r>
              </a:p>
              <a:p>
                <a:pPr marL="0" indent="0">
                  <a:buNone/>
                </a:pPr>
                <a:r>
                  <a:rPr lang="en-US" sz="2000" dirty="0"/>
                  <a:t>We can notice that: </a:t>
                </a: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a:rPr lang="en-US" sz="2000" b="0" i="1" smtClean="0">
                                <a:latin typeface="Cambria Math" panose="02040503050406030204" pitchFamily="18" charset="0"/>
                              </a:rPr>
                              <m:t>𝑞</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e>
                            </m:d>
                            <m:r>
                              <a:rPr lang="en-US" sz="2000" b="0" i="1" smtClean="0">
                                <a:latin typeface="Cambria Math" panose="02040503050406030204" pitchFamily="18" charset="0"/>
                              </a:rPr>
                              <m:t>=</m:t>
                            </m:r>
                          </m:e>
                        </m:func>
                      </m:e>
                    </m:func>
                  </m:oMath>
                </a14:m>
                <a:r>
                  <a:rPr lang="en-US" sz="2000" dirty="0"/>
                  <a:t> </a:t>
                </a:r>
                <a14:m>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t>
                        </m:r>
                      </m:e>
                      <m: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𝑞</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r>
                          <a:rPr lang="en-US" sz="2000" i="1">
                            <a:latin typeface="Cambria Math" panose="02040503050406030204" pitchFamily="18" charset="0"/>
                          </a:rPr>
                          <m:t>)</m:t>
                        </m:r>
                      </m:e>
                    </m:func>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t>
                        </m:r>
                      </m:e>
                      <m: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𝜙</m:t>
                            </m:r>
                          </m:sub>
                        </m:sSub>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e>
                    </m:func>
                  </m:oMath>
                </a14:m>
                <a:endParaRPr lang="en-US" sz="2000" b="0" dirty="0"/>
              </a:p>
              <a:p>
                <a:pPr marL="0" indent="0">
                  <a:buNone/>
                </a:pPr>
                <a:r>
                  <a:rPr lang="en-US" sz="2000" dirty="0"/>
                  <a:t>And our weighted and guided noise prediction becomes:</a:t>
                </a:r>
              </a:p>
              <a:p>
                <a:pPr marL="0" indent="0">
                  <a:buNone/>
                </a:pPr>
                <a14:m>
                  <m:oMathPara xmlns:m="http://schemas.openxmlformats.org/officeDocument/2006/math">
                    <m:oMathParaPr>
                      <m:jc m:val="centerGroup"/>
                    </m:oMathParaPr>
                    <m:oMath xmlns:m="http://schemas.openxmlformats.org/officeDocument/2006/math">
                      <m:sSub>
                        <m:sSubPr>
                          <m:ctrlPr>
                            <a:rPr lang="en-US" sz="2000" b="0" i="1" dirty="0"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𝜖</m:t>
                              </m:r>
                            </m:e>
                          </m:acc>
                        </m:e>
                        <m:sub>
                          <m:r>
                            <a:rPr lang="en-US" sz="2000" b="0" i="1" dirty="0" smtClean="0">
                              <a:latin typeface="Cambria Math" panose="02040503050406030204" pitchFamily="18" charset="0"/>
                            </a:rPr>
                            <m:t>𝜃</m:t>
                          </m:r>
                        </m:sub>
                      </m:sSub>
                      <m:d>
                        <m:dPr>
                          <m:ctrlPr>
                            <a:rPr lang="en-US" sz="2000" b="0" i="1" dirty="0" smtClean="0">
                              <a:latin typeface="Cambria Math" panose="02040503050406030204" pitchFamily="18" charset="0"/>
                            </a:rPr>
                          </m:ctrlPr>
                        </m:dPr>
                        <m:e>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𝑡</m:t>
                              </m:r>
                            </m:sub>
                          </m:sSub>
                          <m:r>
                            <a:rPr lang="en-US" sz="2000" b="0" i="1" dirty="0" smtClean="0">
                              <a:latin typeface="Cambria Math" panose="02040503050406030204" pitchFamily="18" charset="0"/>
                            </a:rPr>
                            <m:t>,</m:t>
                          </m:r>
                          <m:r>
                            <a:rPr lang="en-US" sz="2000" b="0" i="1" dirty="0" smtClean="0">
                              <a:latin typeface="Cambria Math" panose="02040503050406030204" pitchFamily="18" charset="0"/>
                            </a:rPr>
                            <m:t>𝑡</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e>
                      </m:d>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𝜖</m:t>
                          </m:r>
                        </m:e>
                        <m:sub>
                          <m:r>
                            <a:rPr lang="en-US" sz="2000" b="0" i="1" dirty="0" smtClean="0">
                              <a:latin typeface="Cambria Math" panose="02040503050406030204" pitchFamily="18" charset="0"/>
                            </a:rPr>
                            <m:t>𝜃</m:t>
                          </m:r>
                        </m:sub>
                      </m:sSub>
                      <m:d>
                        <m:dPr>
                          <m:ctrlPr>
                            <a:rPr lang="en-US" sz="2000" b="0" i="1" dirty="0" smtClean="0">
                              <a:latin typeface="Cambria Math" panose="02040503050406030204" pitchFamily="18" charset="0"/>
                            </a:rPr>
                          </m:ctrlPr>
                        </m:dPr>
                        <m:e>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𝑡</m:t>
                              </m:r>
                            </m:sub>
                          </m:sSub>
                          <m:r>
                            <a:rPr lang="en-US" sz="2000" b="0" i="1" dirty="0" smtClean="0">
                              <a:latin typeface="Cambria Math" panose="02040503050406030204" pitchFamily="18" charset="0"/>
                            </a:rPr>
                            <m:t>,</m:t>
                          </m:r>
                          <m:r>
                            <a:rPr lang="en-US" sz="2000" b="0" i="1" dirty="0" smtClean="0">
                              <a:latin typeface="Cambria Math" panose="02040503050406030204" pitchFamily="18" charset="0"/>
                            </a:rPr>
                            <m:t>𝑡</m:t>
                          </m:r>
                        </m:e>
                      </m:d>
                      <m:r>
                        <a:rPr lang="en-US" sz="2000" b="0" i="1" dirty="0" smtClean="0">
                          <a:latin typeface="Cambria Math" panose="02040503050406030204" pitchFamily="18" charset="0"/>
                        </a:rPr>
                        <m:t>−</m:t>
                      </m:r>
                      <m:rad>
                        <m:radPr>
                          <m:degHide m:val="on"/>
                          <m:ctrlPr>
                            <a:rPr lang="en-US" sz="2000" b="0" i="1" dirty="0" smtClean="0">
                              <a:latin typeface="Cambria Math" panose="02040503050406030204" pitchFamily="18" charset="0"/>
                            </a:rPr>
                          </m:ctrlPr>
                        </m:radPr>
                        <m:deg/>
                        <m:e>
                          <m:r>
                            <a:rPr lang="en-US" sz="2000" b="0" i="1" dirty="0" smtClean="0">
                              <a:latin typeface="Cambria Math" panose="02040503050406030204" pitchFamily="18" charset="0"/>
                            </a:rPr>
                            <m:t>1−</m:t>
                          </m:r>
                          <m:sSub>
                            <m:sSubPr>
                              <m:ctrlPr>
                                <a:rPr lang="en-US" sz="2000" b="0" i="1" dirty="0" smtClean="0">
                                  <a:latin typeface="Cambria Math" panose="02040503050406030204" pitchFamily="18" charset="0"/>
                                </a:rPr>
                              </m:ctrlPr>
                            </m:sSubPr>
                            <m:e>
                              <m:acc>
                                <m:accPr>
                                  <m:chr m:val="̅"/>
                                  <m:ctrlPr>
                                    <a:rPr lang="en-US" sz="2000" b="0" i="1" dirty="0" smtClean="0">
                                      <a:latin typeface="Cambria Math" panose="02040503050406030204" pitchFamily="18" charset="0"/>
                                    </a:rPr>
                                  </m:ctrlPr>
                                </m:accPr>
                                <m:e>
                                  <m:r>
                                    <a:rPr lang="en-US" sz="2000" b="0" i="1" dirty="0" smtClean="0">
                                      <a:latin typeface="Cambria Math" panose="02040503050406030204" pitchFamily="18" charset="0"/>
                                    </a:rPr>
                                    <m:t>𝛼</m:t>
                                  </m:r>
                                </m:e>
                              </m:acc>
                            </m:e>
                            <m:sub>
                              <m:r>
                                <a:rPr lang="en-US" sz="2000" b="0" i="1" dirty="0" smtClean="0">
                                  <a:latin typeface="Cambria Math" panose="02040503050406030204" pitchFamily="18" charset="0"/>
                                </a:rPr>
                                <m:t>𝑡</m:t>
                              </m:r>
                            </m:sub>
                          </m:sSub>
                        </m:e>
                      </m:rad>
                      <m:r>
                        <a:rPr lang="en-US" sz="2000" b="0" i="1" dirty="0" smtClean="0">
                          <a:latin typeface="Cambria Math" panose="02040503050406030204" pitchFamily="18" charset="0"/>
                        </a:rPr>
                        <m:t>𝑤</m:t>
                      </m:r>
                      <m:sSub>
                        <m:sSubPr>
                          <m:ctrlPr>
                            <a:rPr lang="en-US" sz="2000" b="0" i="1" dirty="0" smtClean="0">
                              <a:latin typeface="Cambria Math" panose="02040503050406030204" pitchFamily="18" charset="0"/>
                            </a:rPr>
                          </m:ctrlPr>
                        </m:sSubPr>
                        <m:e>
                          <m:r>
                            <m:rPr>
                              <m:sty m:val="p"/>
                            </m:rPr>
                            <a:rPr lang="en-US" sz="2000" b="0" i="0" dirty="0" smtClean="0">
                              <a:latin typeface="Cambria Math" panose="02040503050406030204" pitchFamily="18" charset="0"/>
                            </a:rPr>
                            <m:t>∇</m:t>
                          </m:r>
                        </m:e>
                        <m:sub>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𝑡</m:t>
                              </m:r>
                            </m:sub>
                          </m:sSub>
                        </m:sub>
                      </m:sSub>
                      <m:func>
                        <m:funcPr>
                          <m:ctrlPr>
                            <a:rPr lang="en-US" sz="2000" b="0" i="1" dirty="0" smtClean="0">
                              <a:latin typeface="Cambria Math" panose="02040503050406030204" pitchFamily="18" charset="0"/>
                            </a:rPr>
                          </m:ctrlPr>
                        </m:funcPr>
                        <m:fName>
                          <m:r>
                            <m:rPr>
                              <m:sty m:val="p"/>
                            </m:rPr>
                            <a:rPr lang="en-US" sz="2000" b="0" i="0" dirty="0" smtClean="0">
                              <a:latin typeface="Cambria Math" panose="02040503050406030204" pitchFamily="18" charset="0"/>
                            </a:rPr>
                            <m:t>log</m:t>
                          </m:r>
                        </m:fName>
                        <m:e>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𝑓</m:t>
                              </m:r>
                            </m:e>
                            <m:sub>
                              <m:r>
                                <a:rPr lang="en-US" sz="2000" b="0" i="1" dirty="0" smtClean="0">
                                  <a:latin typeface="Cambria Math" panose="02040503050406030204" pitchFamily="18" charset="0"/>
                                </a:rPr>
                                <m:t>𝜙</m:t>
                              </m:r>
                            </m:sub>
                          </m:sSub>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𝑡</m:t>
                              </m:r>
                            </m:sub>
                          </m:sSub>
                          <m:r>
                            <a:rPr lang="en-US" sz="2000" b="0" i="1" dirty="0" smtClean="0">
                              <a:latin typeface="Cambria Math" panose="02040503050406030204" pitchFamily="18" charset="0"/>
                            </a:rPr>
                            <m:t>)</m:t>
                          </m:r>
                        </m:e>
                      </m:func>
                    </m:oMath>
                  </m:oMathPara>
                </a14:m>
                <a:endParaRPr lang="en-US" sz="2000" b="0" dirty="0"/>
              </a:p>
              <a:p>
                <a:pPr marL="0" indent="0">
                  <a:buNone/>
                </a:pPr>
                <a:endParaRPr lang="en-US" sz="2000" dirty="0"/>
              </a:p>
              <a:p>
                <a:pPr marL="0" indent="0">
                  <a:buNone/>
                </a:pPr>
                <a:r>
                  <a:rPr lang="en-US" sz="2000" dirty="0"/>
                  <a:t>However this method is very inconvenient, since it forces us to train an additional model from scratch.</a:t>
                </a:r>
              </a:p>
            </p:txBody>
          </p:sp>
        </mc:Choice>
        <mc:Fallback xmlns="">
          <p:sp>
            <p:nvSpPr>
              <p:cNvPr id="3" name="Content Placeholder 2">
                <a:extLst>
                  <a:ext uri="{FF2B5EF4-FFF2-40B4-BE49-F238E27FC236}">
                    <a16:creationId xmlns:a16="http://schemas.microsoft.com/office/drawing/2014/main" id="{5F20B6BD-7B74-404F-82B9-9B598DD36DFC}"/>
                  </a:ext>
                </a:extLst>
              </p:cNvPr>
              <p:cNvSpPr>
                <a:spLocks noGrp="1" noRot="1" noChangeAspect="1" noMove="1" noResize="1" noEditPoints="1" noAdjustHandles="1" noChangeArrowheads="1" noChangeShapeType="1" noTextEdit="1"/>
              </p:cNvSpPr>
              <p:nvPr>
                <p:ph idx="1"/>
              </p:nvPr>
            </p:nvSpPr>
            <p:spPr>
              <a:blipFill>
                <a:blip r:embed="rId3"/>
                <a:stretch>
                  <a:fillRect l="-638" t="-1401" r="-870" b="-102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BDE9B8E-6724-4AF9-A553-172793AFFD04}"/>
              </a:ext>
            </a:extLst>
          </p:cNvPr>
          <p:cNvSpPr>
            <a:spLocks noGrp="1"/>
          </p:cNvSpPr>
          <p:nvPr>
            <p:ph type="sldNum" sz="quarter" idx="12"/>
          </p:nvPr>
        </p:nvSpPr>
        <p:spPr/>
        <p:txBody>
          <a:bodyPr/>
          <a:lstStyle/>
          <a:p>
            <a:fld id="{57CB76AC-E5DF-427C-ABDC-2F4FBD8E4B69}" type="slidenum">
              <a:rPr lang="en-US" smtClean="0"/>
              <a:t>28</a:t>
            </a:fld>
            <a:endParaRPr lang="en-US"/>
          </a:p>
        </p:txBody>
      </p:sp>
      <p:sp>
        <p:nvSpPr>
          <p:cNvPr id="5" name="Text Placeholder 4">
            <a:extLst>
              <a:ext uri="{FF2B5EF4-FFF2-40B4-BE49-F238E27FC236}">
                <a16:creationId xmlns:a16="http://schemas.microsoft.com/office/drawing/2014/main" id="{6460F162-178C-4AE2-ABA0-53475CC89119}"/>
              </a:ext>
            </a:extLst>
          </p:cNvPr>
          <p:cNvSpPr>
            <a:spLocks noGrp="1"/>
          </p:cNvSpPr>
          <p:nvPr>
            <p:ph type="body" sz="quarter" idx="9"/>
          </p:nvPr>
        </p:nvSpPr>
        <p:spPr/>
        <p:txBody>
          <a:bodyPr/>
          <a:lstStyle/>
          <a:p>
            <a:endParaRPr lang="en-US"/>
          </a:p>
        </p:txBody>
      </p:sp>
      <p:sp>
        <p:nvSpPr>
          <p:cNvPr id="7" name="RS_Classification_Special">
            <a:extLst>
              <a:ext uri="{FF2B5EF4-FFF2-40B4-BE49-F238E27FC236}">
                <a16:creationId xmlns:a16="http://schemas.microsoft.com/office/drawing/2014/main" id="{CB313162-8497-4618-A79D-6B793D61B93B}"/>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1114690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6FEDC-56D3-4E47-858F-17309AC17E0D}"/>
              </a:ext>
            </a:extLst>
          </p:cNvPr>
          <p:cNvSpPr>
            <a:spLocks noGrp="1"/>
          </p:cNvSpPr>
          <p:nvPr>
            <p:ph type="title"/>
          </p:nvPr>
        </p:nvSpPr>
        <p:spPr/>
        <p:txBody>
          <a:bodyPr/>
          <a:lstStyle/>
          <a:p>
            <a:r>
              <a:rPr lang="en-US" dirty="0"/>
              <a:t>Classifier-Free guidance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2D8FE0-059B-4C52-B1BD-BB3DE6F86498}"/>
                  </a:ext>
                </a:extLst>
              </p:cNvPr>
              <p:cNvSpPr>
                <a:spLocks noGrp="1"/>
              </p:cNvSpPr>
              <p:nvPr>
                <p:ph idx="1"/>
              </p:nvPr>
            </p:nvSpPr>
            <p:spPr/>
            <p:txBody>
              <a:bodyPr>
                <a:normAutofit fontScale="70000" lnSpcReduction="20000"/>
              </a:bodyPr>
              <a:lstStyle/>
              <a:p>
                <a:pPr marL="0" indent="0">
                  <a:buNone/>
                </a:pPr>
                <a:r>
                  <a:rPr lang="en-US" dirty="0"/>
                  <a:t>Instead of having a classifier in addition to our denoising network we could just use our inner network to parametrize two distributions,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rPr>
                          <m:t>𝑦</m:t>
                        </m:r>
                      </m:e>
                    </m:d>
                    <m:r>
                      <a:rPr lang="en-US" b="0" i="1" smtClean="0">
                        <a:latin typeface="Cambria Math" panose="02040503050406030204" pitchFamily="18" charset="0"/>
                      </a:rPr>
                      <m:t> </m:t>
                    </m:r>
                  </m:oMath>
                </a14:m>
                <a:r>
                  <a:rPr lang="en-US" dirty="0"/>
                  <a:t>, obtained by predicting respectively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this approach is called classifier-free guidance.</a:t>
                </a:r>
              </a:p>
              <a:p>
                <a:pPr marL="0" indent="0">
                  <a:buNone/>
                </a:pPr>
                <a:endParaRPr lang="en-US" dirty="0"/>
              </a:p>
              <a:p>
                <a:pPr marL="0" indent="0">
                  <a:buNone/>
                </a:pPr>
                <a:r>
                  <a:rPr lang="en-US" dirty="0"/>
                  <a:t>It holds that: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e>
                    </m:func>
                  </m:oMath>
                </a14:m>
                <a:endParaRPr lang="en-US" dirty="0"/>
              </a:p>
              <a:p>
                <a:pPr marL="0" indent="0">
                  <a:buNone/>
                </a:pPr>
                <a:endParaRPr lang="en-US" dirty="0"/>
              </a:p>
              <a:p>
                <a:pPr marL="0" indent="0">
                  <a:buNone/>
                </a:pPr>
                <a:r>
                  <a:rPr lang="en-US" dirty="0"/>
                  <a:t>And if we substitute this gradient in the formula for classifier guidance we obtain:</a:t>
                </a:r>
              </a:p>
              <a:p>
                <a:pPr marL="0" inden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𝜖</m:t>
                              </m:r>
                            </m:e>
                          </m:acc>
                        </m:e>
                        <m:sub>
                          <m:r>
                            <a:rPr lang="en-US" b="0" i="1" dirty="0" smtClean="0">
                              <a:latin typeface="Cambria Math" panose="02040503050406030204" pitchFamily="18" charset="0"/>
                            </a:rPr>
                            <m:t>𝜃</m:t>
                          </m:r>
                        </m:sub>
                      </m:sSub>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𝑡</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𝑦</m:t>
                          </m:r>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𝜖</m:t>
                          </m:r>
                        </m:e>
                        <m:sub>
                          <m:r>
                            <a:rPr lang="en-US" b="0" i="1" dirty="0" smtClean="0">
                              <a:latin typeface="Cambria Math" panose="02040503050406030204" pitchFamily="18" charset="0"/>
                            </a:rPr>
                            <m:t>𝜃</m:t>
                          </m:r>
                        </m:sub>
                      </m:sSub>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𝑡</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𝑦</m:t>
                          </m:r>
                        </m:e>
                      </m:d>
                      <m:r>
                        <a:rPr lang="en-US" b="0" i="1" dirty="0" smtClean="0">
                          <a:latin typeface="Cambria Math" panose="02040503050406030204" pitchFamily="18" charset="0"/>
                        </a:rPr>
                        <m:t>+</m:t>
                      </m:r>
                      <m:r>
                        <a:rPr lang="en-US" b="0" i="1" dirty="0" smtClean="0">
                          <a:latin typeface="Cambria Math" panose="02040503050406030204" pitchFamily="18" charset="0"/>
                        </a:rPr>
                        <m:t>𝑤</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𝜖</m:t>
                          </m:r>
                        </m:e>
                        <m:sub>
                          <m:r>
                            <a:rPr lang="en-US" b="0" i="1" dirty="0" smtClean="0">
                              <a:latin typeface="Cambria Math" panose="02040503050406030204" pitchFamily="18" charset="0"/>
                            </a:rPr>
                            <m:t>𝜃</m:t>
                          </m:r>
                        </m:sub>
                      </m:sSub>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𝑡</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𝑦</m:t>
                          </m:r>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𝜖</m:t>
                          </m:r>
                        </m:e>
                        <m:sub>
                          <m:r>
                            <a:rPr lang="en-US" b="0" i="1" dirty="0" smtClean="0">
                              <a:latin typeface="Cambria Math" panose="02040503050406030204" pitchFamily="18" charset="0"/>
                            </a:rPr>
                            <m:t>𝜃</m:t>
                          </m:r>
                        </m:sub>
                      </m:sSub>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𝑡</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e>
                      </m:d>
                      <m:r>
                        <a:rPr lang="en-US" b="0" i="1" dirty="0" smtClean="0">
                          <a:latin typeface="Cambria Math" panose="02040503050406030204" pitchFamily="18" charset="0"/>
                        </a:rPr>
                        <m:t>)</m:t>
                      </m:r>
                    </m:oMath>
                  </m:oMathPara>
                </a14:m>
                <a:endParaRPr lang="en-US" dirty="0"/>
              </a:p>
              <a:p>
                <a:pPr marL="0" indent="0">
                  <a:buNone/>
                </a:pPr>
                <a:endParaRPr lang="en-US" dirty="0"/>
              </a:p>
              <a:p>
                <a:pPr marL="0" indent="0">
                  <a:buNone/>
                </a:pPr>
                <a:r>
                  <a:rPr lang="en-US" dirty="0"/>
                  <a:t>Using this “doubled” denoiser is also easy, if we want to make our model behave in the unconditioned way(to get the second term) we can just replace </a:t>
                </a:r>
                <a14:m>
                  <m:oMath xmlns:m="http://schemas.openxmlformats.org/officeDocument/2006/math">
                    <m:r>
                      <a:rPr lang="en-US" b="0" i="1" smtClean="0">
                        <a:latin typeface="Cambria Math" panose="02040503050406030204" pitchFamily="18" charset="0"/>
                      </a:rPr>
                      <m:t>𝑦</m:t>
                    </m:r>
                  </m:oMath>
                </a14:m>
                <a:r>
                  <a:rPr lang="en-US" dirty="0"/>
                  <a:t> with a null value.</a:t>
                </a:r>
              </a:p>
              <a:p>
                <a:pPr marL="0" indent="0">
                  <a:buNone/>
                </a:pPr>
                <a:r>
                  <a:rPr lang="en-US" dirty="0"/>
                  <a:t>Of course during training we have to sometimes drop the conditioning information to let the model learn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a:t>
                </a:r>
              </a:p>
            </p:txBody>
          </p:sp>
        </mc:Choice>
        <mc:Fallback xmlns="">
          <p:sp>
            <p:nvSpPr>
              <p:cNvPr id="3" name="Content Placeholder 2">
                <a:extLst>
                  <a:ext uri="{FF2B5EF4-FFF2-40B4-BE49-F238E27FC236}">
                    <a16:creationId xmlns:a16="http://schemas.microsoft.com/office/drawing/2014/main" id="{F22D8FE0-059B-4C52-B1BD-BB3DE6F86498}"/>
                  </a:ext>
                </a:extLst>
              </p:cNvPr>
              <p:cNvSpPr>
                <a:spLocks noGrp="1" noRot="1" noChangeAspect="1" noMove="1" noResize="1" noEditPoints="1" noAdjustHandles="1" noChangeArrowheads="1" noChangeShapeType="1" noTextEdit="1"/>
              </p:cNvSpPr>
              <p:nvPr>
                <p:ph idx="1"/>
              </p:nvPr>
            </p:nvSpPr>
            <p:spPr>
              <a:blipFill>
                <a:blip r:embed="rId3"/>
                <a:stretch>
                  <a:fillRect l="-638" t="-2521" r="-1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99DC26E-8428-4B3B-8B5E-3DBD72A107BD}"/>
              </a:ext>
            </a:extLst>
          </p:cNvPr>
          <p:cNvSpPr>
            <a:spLocks noGrp="1"/>
          </p:cNvSpPr>
          <p:nvPr>
            <p:ph type="sldNum" sz="quarter" idx="12"/>
          </p:nvPr>
        </p:nvSpPr>
        <p:spPr/>
        <p:txBody>
          <a:bodyPr/>
          <a:lstStyle/>
          <a:p>
            <a:fld id="{57CB76AC-E5DF-427C-ABDC-2F4FBD8E4B69}" type="slidenum">
              <a:rPr lang="en-US" smtClean="0"/>
              <a:t>29</a:t>
            </a:fld>
            <a:endParaRPr lang="en-US"/>
          </a:p>
        </p:txBody>
      </p:sp>
      <p:sp>
        <p:nvSpPr>
          <p:cNvPr id="5" name="Text Placeholder 4">
            <a:extLst>
              <a:ext uri="{FF2B5EF4-FFF2-40B4-BE49-F238E27FC236}">
                <a16:creationId xmlns:a16="http://schemas.microsoft.com/office/drawing/2014/main" id="{8F8E8951-F1BC-419F-A806-4909878EE18D}"/>
              </a:ext>
            </a:extLst>
          </p:cNvPr>
          <p:cNvSpPr>
            <a:spLocks noGrp="1"/>
          </p:cNvSpPr>
          <p:nvPr>
            <p:ph type="body" sz="quarter" idx="9"/>
          </p:nvPr>
        </p:nvSpPr>
        <p:spPr/>
        <p:txBody>
          <a:bodyPr/>
          <a:lstStyle/>
          <a:p>
            <a:endParaRPr lang="en-US"/>
          </a:p>
        </p:txBody>
      </p:sp>
      <p:sp>
        <p:nvSpPr>
          <p:cNvPr id="7" name="RS_Classification_Special">
            <a:extLst>
              <a:ext uri="{FF2B5EF4-FFF2-40B4-BE49-F238E27FC236}">
                <a16:creationId xmlns:a16="http://schemas.microsoft.com/office/drawing/2014/main" id="{2173E552-8F6D-4466-A110-2A6668E10FEA}"/>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3957279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7BE5-CF8E-41C9-9F33-CE19A1D06628}"/>
              </a:ext>
            </a:extLst>
          </p:cNvPr>
          <p:cNvSpPr>
            <a:spLocks noGrp="1"/>
          </p:cNvSpPr>
          <p:nvPr>
            <p:ph type="title"/>
          </p:nvPr>
        </p:nvSpPr>
        <p:spPr/>
        <p:txBody>
          <a:bodyPr/>
          <a:lstStyle/>
          <a:p>
            <a:r>
              <a:rPr lang="en-US" dirty="0"/>
              <a:t>The basic diffusion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1896C-739F-497C-B3A5-DB13E53E40AB}"/>
                  </a:ext>
                </a:extLst>
              </p:cNvPr>
              <p:cNvSpPr>
                <a:spLocks noGrp="1"/>
              </p:cNvSpPr>
              <p:nvPr>
                <p:ph idx="1"/>
              </p:nvPr>
            </p:nvSpPr>
            <p:spPr/>
            <p:txBody>
              <a:bodyPr>
                <a:noAutofit/>
              </a:bodyPr>
              <a:lstStyle/>
              <a:p>
                <a:pPr marL="0" indent="0">
                  <a:buNone/>
                </a:pPr>
                <a:r>
                  <a:rPr lang="en-US" sz="2000" dirty="0"/>
                  <a:t>Diffusion models are generative models based around the idea of a </a:t>
                </a:r>
                <a:r>
                  <a:rPr lang="en-US" sz="2000" b="1" dirty="0"/>
                  <a:t>Diffusion Process</a:t>
                </a:r>
              </a:p>
              <a:p>
                <a:endParaRPr lang="en-US" sz="2000" b="1" dirty="0"/>
              </a:p>
              <a:p>
                <a:pPr marL="0" indent="0">
                  <a:buNone/>
                </a:pPr>
                <a:r>
                  <a:rPr lang="en-US" sz="2000" dirty="0"/>
                  <a:t>Let’s say our samples come from a ground truth data distribution:</a:t>
                </a:r>
                <a14:m>
                  <m:oMath xmlns:m="http://schemas.openxmlformats.org/officeDocument/2006/math">
                    <m:r>
                      <a:rPr lang="en-US" sz="2000" b="0" i="0"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 </m:t>
                        </m:r>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oMath>
                </a14:m>
                <a:endParaRPr lang="en-US" sz="2000" b="0" dirty="0"/>
              </a:p>
              <a:p>
                <a:pPr marL="0" indent="0">
                  <a:buNone/>
                </a:pPr>
                <a:endParaRPr lang="en-US" sz="2000" b="0" dirty="0"/>
              </a:p>
              <a:p>
                <a:pPr marL="0" indent="0">
                  <a:buNone/>
                </a:pPr>
                <a:r>
                  <a:rPr lang="en-US" sz="2000" dirty="0"/>
                  <a:t>A discrete-time diffusion process can be obtained by adding a small amount of noise to an original image, in </a:t>
                </a:r>
                <a14:m>
                  <m:oMath xmlns:m="http://schemas.openxmlformats.org/officeDocument/2006/math">
                    <m:r>
                      <a:rPr lang="en-US" sz="2000" b="0" i="1" smtClean="0">
                        <a:latin typeface="Cambria Math" panose="02040503050406030204" pitchFamily="18" charset="0"/>
                      </a:rPr>
                      <m:t>𝑇</m:t>
                    </m:r>
                  </m:oMath>
                </a14:m>
                <a:r>
                  <a:rPr lang="en-US" sz="2000" dirty="0"/>
                  <a:t> steps, this results in a sequence of increasingly noisier images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1" smtClean="0">
                            <a:latin typeface="Cambria Math" panose="02040503050406030204" pitchFamily="18" charset="0"/>
                          </a:rPr>
                          <m:t>x</m:t>
                        </m:r>
                      </m:e>
                      <m:sub>
                        <m:r>
                          <a:rPr lang="en-US" sz="2000" b="0" i="1" smtClean="0">
                            <a:latin typeface="Cambria Math" panose="02040503050406030204" pitchFamily="18" charset="0"/>
                          </a:rPr>
                          <m:t>𝑇</m:t>
                        </m:r>
                      </m:sub>
                    </m:sSub>
                  </m:oMath>
                </a14:m>
                <a:endParaRPr lang="en-US" sz="2000" b="0" dirty="0"/>
              </a:p>
              <a:p>
                <a:pPr marL="0" indent="0">
                  <a:buNone/>
                </a:pPr>
                <a:r>
                  <a:rPr lang="en-US" sz="2000" dirty="0"/>
                  <a:t>An image which has passed through </a:t>
                </a:r>
                <a14:m>
                  <m:oMath xmlns:m="http://schemas.openxmlformats.org/officeDocument/2006/math">
                    <m:r>
                      <a:rPr lang="en-US" sz="2000" b="0" i="1" smtClean="0">
                        <a:latin typeface="Cambria Math" panose="02040503050406030204" pitchFamily="18" charset="0"/>
                      </a:rPr>
                      <m:t>𝑡</m:t>
                    </m:r>
                  </m:oMath>
                </a14:m>
                <a:r>
                  <a:rPr lang="en-US" sz="2000" b="0" dirty="0"/>
                  <a:t> noising steps will be referred from now on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oMath>
                </a14:m>
                <a:endParaRPr lang="en-US" sz="2000" b="0" dirty="0"/>
              </a:p>
              <a:p>
                <a:endParaRPr lang="en-US" sz="2000" b="0" dirty="0"/>
              </a:p>
              <a:p>
                <a:pPr marL="0" indent="0">
                  <a:buNone/>
                </a:pPr>
                <a:r>
                  <a:rPr lang="en-US" sz="2000" dirty="0"/>
                  <a:t>The noise that is usually added is Gaussian noise, this means that for high values of </a:t>
                </a:r>
                <a14:m>
                  <m:oMath xmlns:m="http://schemas.openxmlformats.org/officeDocument/2006/math">
                    <m:r>
                      <a:rPr lang="en-US" sz="2000" b="0" i="1" smtClean="0">
                        <a:latin typeface="Cambria Math" panose="02040503050406030204" pitchFamily="18" charset="0"/>
                      </a:rPr>
                      <m:t>𝑡</m:t>
                    </m:r>
                  </m:oMath>
                </a14:m>
                <a:r>
                  <a:rPr lang="en-US" sz="2000" dirty="0"/>
                  <a:t> these new noised images will resemble more and more pure Gaussian noise</a:t>
                </a:r>
              </a:p>
              <a:p>
                <a:pPr marL="0" indent="0">
                  <a:buNone/>
                </a:pPr>
                <a:r>
                  <a:rPr lang="en-US" sz="2000" dirty="0"/>
                  <a:t>In particular we </a:t>
                </a:r>
                <a:r>
                  <a:rPr lang="en-US" sz="2000" b="1" dirty="0"/>
                  <a:t>want </a:t>
                </a:r>
                <a:r>
                  <a:rPr lang="en-US" sz="2000" dirty="0"/>
                  <a:t>the distribution </a:t>
                </a:r>
                <a14:m>
                  <m:oMath xmlns:m="http://schemas.openxmlformats.org/officeDocument/2006/math">
                    <m:r>
                      <a:rPr lang="en-US" sz="2000" b="0" i="1" smtClean="0">
                        <a:latin typeface="Cambria Math" panose="02040503050406030204" pitchFamily="18" charset="0"/>
                      </a:rPr>
                      <m:t>𝑞</m:t>
                    </m:r>
                    <m:d>
                      <m:dPr>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𝑇</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oMath>
                </a14:m>
                <a:r>
                  <a:rPr lang="en-US" sz="2000" dirty="0"/>
                  <a:t> to resemble a standard Gaussian</a:t>
                </a:r>
              </a:p>
            </p:txBody>
          </p:sp>
        </mc:Choice>
        <mc:Fallback xmlns="">
          <p:sp>
            <p:nvSpPr>
              <p:cNvPr id="3" name="Content Placeholder 2">
                <a:extLst>
                  <a:ext uri="{FF2B5EF4-FFF2-40B4-BE49-F238E27FC236}">
                    <a16:creationId xmlns:a16="http://schemas.microsoft.com/office/drawing/2014/main" id="{E091896C-739F-497C-B3A5-DB13E53E40AB}"/>
                  </a:ext>
                </a:extLst>
              </p:cNvPr>
              <p:cNvSpPr>
                <a:spLocks noGrp="1" noRot="1" noChangeAspect="1" noMove="1" noResize="1" noEditPoints="1" noAdjustHandles="1" noChangeArrowheads="1" noChangeShapeType="1" noTextEdit="1"/>
              </p:cNvSpPr>
              <p:nvPr>
                <p:ph idx="1"/>
              </p:nvPr>
            </p:nvSpPr>
            <p:spPr>
              <a:blipFill>
                <a:blip r:embed="rId3"/>
                <a:stretch>
                  <a:fillRect l="-638" t="-1401"/>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167BEBB8-D710-4E5A-ABCD-4DEABAB780B8}"/>
              </a:ext>
            </a:extLst>
          </p:cNvPr>
          <p:cNvSpPr>
            <a:spLocks noGrp="1"/>
          </p:cNvSpPr>
          <p:nvPr>
            <p:ph type="sldNum" sz="quarter" idx="12"/>
          </p:nvPr>
        </p:nvSpPr>
        <p:spPr/>
        <p:txBody>
          <a:bodyPr/>
          <a:lstStyle/>
          <a:p>
            <a:fld id="{57CB76AC-E5DF-427C-ABDC-2F4FBD8E4B69}" type="slidenum">
              <a:rPr lang="en-US" smtClean="0"/>
              <a:t>3</a:t>
            </a:fld>
            <a:endParaRPr lang="en-US"/>
          </a:p>
        </p:txBody>
      </p:sp>
      <p:sp>
        <p:nvSpPr>
          <p:cNvPr id="7" name="Text Placeholder 6">
            <a:extLst>
              <a:ext uri="{FF2B5EF4-FFF2-40B4-BE49-F238E27FC236}">
                <a16:creationId xmlns:a16="http://schemas.microsoft.com/office/drawing/2014/main" id="{9DF5E3C0-25D8-457C-BEB1-07A472D1BBC9}"/>
              </a:ext>
            </a:extLst>
          </p:cNvPr>
          <p:cNvSpPr>
            <a:spLocks noGrp="1"/>
          </p:cNvSpPr>
          <p:nvPr>
            <p:ph type="body" sz="quarter" idx="9"/>
          </p:nvPr>
        </p:nvSpPr>
        <p:spPr/>
        <p:txBody>
          <a:bodyPr/>
          <a:lstStyle/>
          <a:p>
            <a:endParaRPr lang="en-US"/>
          </a:p>
        </p:txBody>
      </p:sp>
      <p:sp>
        <p:nvSpPr>
          <p:cNvPr id="5" name="RS_Classification_Special">
            <a:extLst>
              <a:ext uri="{FF2B5EF4-FFF2-40B4-BE49-F238E27FC236}">
                <a16:creationId xmlns:a16="http://schemas.microsoft.com/office/drawing/2014/main" id="{F2177C59-8501-4351-ADCC-28E0270461B6}"/>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1958313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0B860F07-09CB-4D95-9376-C245C9ED5501}"/>
              </a:ext>
            </a:extLst>
          </p:cNvPr>
          <p:cNvPicPr>
            <a:picLocks noGrp="1" noChangeAspect="1"/>
          </p:cNvPicPr>
          <p:nvPr>
            <p:ph type="pic" sz="quarter" idx="2"/>
          </p:nvPr>
        </p:nvPicPr>
        <p:blipFill>
          <a:blip r:embed="rId3">
            <a:extLst>
              <a:ext uri="{28A0092B-C50C-407E-A947-70E740481C1C}">
                <a14:useLocalDpi xmlns:a14="http://schemas.microsoft.com/office/drawing/2010/main" val="0"/>
              </a:ext>
            </a:extLst>
          </a:blip>
          <a:stretch>
            <a:fillRect/>
          </a:stretch>
        </p:blipFill>
        <p:spPr>
          <a:xfrm>
            <a:off x="2182119" y="400600"/>
            <a:ext cx="7827763" cy="3883304"/>
          </a:xfrm>
          <a:prstGeom prst="rect">
            <a:avLst/>
          </a:prstGeom>
        </p:spPr>
      </p:pic>
      <p:sp>
        <p:nvSpPr>
          <p:cNvPr id="3" name="Title 2">
            <a:extLst>
              <a:ext uri="{FF2B5EF4-FFF2-40B4-BE49-F238E27FC236}">
                <a16:creationId xmlns:a16="http://schemas.microsoft.com/office/drawing/2014/main" id="{AA1BB8B9-85FF-41D8-8B63-41F971E9ABAE}"/>
              </a:ext>
            </a:extLst>
          </p:cNvPr>
          <p:cNvSpPr>
            <a:spLocks noGrp="1"/>
          </p:cNvSpPr>
          <p:nvPr>
            <p:ph type="title"/>
          </p:nvPr>
        </p:nvSpPr>
        <p:spPr>
          <a:solidFill>
            <a:schemeClr val="accent1">
              <a:lumMod val="75000"/>
            </a:schemeClr>
          </a:solidFill>
        </p:spPr>
        <p:txBody>
          <a:bodyPr/>
          <a:lstStyle/>
          <a:p>
            <a:r>
              <a:rPr lang="en-US" dirty="0"/>
              <a:t>Latent diffusion</a:t>
            </a:r>
          </a:p>
        </p:txBody>
      </p:sp>
      <p:sp>
        <p:nvSpPr>
          <p:cNvPr id="4" name="Text Placeholder 3">
            <a:extLst>
              <a:ext uri="{FF2B5EF4-FFF2-40B4-BE49-F238E27FC236}">
                <a16:creationId xmlns:a16="http://schemas.microsoft.com/office/drawing/2014/main" id="{10CDED5A-9CB9-4054-A0A1-CA97166F3B5B}"/>
              </a:ext>
            </a:extLst>
          </p:cNvPr>
          <p:cNvSpPr>
            <a:spLocks noGrp="1"/>
          </p:cNvSpPr>
          <p:nvPr>
            <p:ph type="body" sz="quarter" idx="9"/>
          </p:nvPr>
        </p:nvSpPr>
        <p:spPr/>
        <p:txBody>
          <a:bodyPr/>
          <a:lstStyle/>
          <a:p>
            <a:endParaRPr lang="en-US"/>
          </a:p>
        </p:txBody>
      </p:sp>
      <p:sp>
        <p:nvSpPr>
          <p:cNvPr id="10" name="Rectangle 9">
            <a:extLst>
              <a:ext uri="{FF2B5EF4-FFF2-40B4-BE49-F238E27FC236}">
                <a16:creationId xmlns:a16="http://schemas.microsoft.com/office/drawing/2014/main" id="{69EF33E0-4984-4086-AC8B-AEE95EFB0C2A}"/>
              </a:ext>
            </a:extLst>
          </p:cNvPr>
          <p:cNvSpPr/>
          <p:nvPr/>
        </p:nvSpPr>
        <p:spPr>
          <a:xfrm>
            <a:off x="9499600" y="4391844"/>
            <a:ext cx="2444313" cy="256545"/>
          </a:xfrm>
          <a:prstGeom prst="rect">
            <a:avLst/>
          </a:prstGeom>
        </p:spPr>
        <p:txBody>
          <a:bodyPr wrap="square">
            <a:spAutoFit/>
          </a:bodyPr>
          <a:lstStyle/>
          <a:p>
            <a:r>
              <a:rPr lang="en-US" sz="1067" dirty="0"/>
              <a:t>Image credit: </a:t>
            </a:r>
            <a:r>
              <a:rPr lang="en-US" sz="1067" dirty="0" err="1">
                <a:hlinkClick r:id="rId4"/>
              </a:rPr>
              <a:t>Rombach</a:t>
            </a:r>
            <a:r>
              <a:rPr lang="en-US" sz="1067" dirty="0">
                <a:hlinkClick r:id="rId4"/>
              </a:rPr>
              <a:t> et al. (2022)</a:t>
            </a:r>
            <a:r>
              <a:rPr lang="en-US" sz="1067" dirty="0"/>
              <a:t> </a:t>
            </a:r>
          </a:p>
        </p:txBody>
      </p:sp>
      <p:sp>
        <p:nvSpPr>
          <p:cNvPr id="5" name="RS_Classification_Special">
            <a:extLst>
              <a:ext uri="{FF2B5EF4-FFF2-40B4-BE49-F238E27FC236}">
                <a16:creationId xmlns:a16="http://schemas.microsoft.com/office/drawing/2014/main" id="{2325D75D-0512-4D78-9C9F-C9AF596DC9C4}"/>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953569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7DC3-C198-452A-AEAD-B85E16DBF216}"/>
              </a:ext>
            </a:extLst>
          </p:cNvPr>
          <p:cNvSpPr>
            <a:spLocks noGrp="1"/>
          </p:cNvSpPr>
          <p:nvPr>
            <p:ph type="title"/>
          </p:nvPr>
        </p:nvSpPr>
        <p:spPr/>
        <p:txBody>
          <a:bodyPr/>
          <a:lstStyle/>
          <a:p>
            <a:r>
              <a:rPr lang="en-US" dirty="0"/>
              <a:t>Running diffusion in the latent space</a:t>
            </a:r>
          </a:p>
        </p:txBody>
      </p:sp>
      <p:sp>
        <p:nvSpPr>
          <p:cNvPr id="3" name="Content Placeholder 2">
            <a:extLst>
              <a:ext uri="{FF2B5EF4-FFF2-40B4-BE49-F238E27FC236}">
                <a16:creationId xmlns:a16="http://schemas.microsoft.com/office/drawing/2014/main" id="{60367E0C-984D-46DD-832A-B3806398C7EE}"/>
              </a:ext>
            </a:extLst>
          </p:cNvPr>
          <p:cNvSpPr>
            <a:spLocks noGrp="1"/>
          </p:cNvSpPr>
          <p:nvPr>
            <p:ph idx="1"/>
          </p:nvPr>
        </p:nvSpPr>
        <p:spPr/>
        <p:txBody>
          <a:bodyPr>
            <a:normAutofit fontScale="70000" lnSpcReduction="20000"/>
          </a:bodyPr>
          <a:lstStyle/>
          <a:p>
            <a:pPr marL="0" indent="0">
              <a:buNone/>
            </a:pPr>
            <a:r>
              <a:rPr lang="en-US" dirty="0"/>
              <a:t>Both inference and training of diffusion models is quite expensive, and the computational cost scales quadratically with the resolution of input images.</a:t>
            </a:r>
          </a:p>
          <a:p>
            <a:pPr marL="0" indent="0">
              <a:buNone/>
            </a:pPr>
            <a:endParaRPr lang="en-US" dirty="0"/>
          </a:p>
          <a:p>
            <a:pPr marL="0" indent="0">
              <a:buNone/>
            </a:pPr>
            <a:r>
              <a:rPr lang="en-US" dirty="0"/>
              <a:t>Can we do better? </a:t>
            </a:r>
          </a:p>
          <a:p>
            <a:pPr marL="0" indent="0">
              <a:buNone/>
            </a:pPr>
            <a:r>
              <a:rPr lang="en-US" dirty="0"/>
              <a:t>The main idea of the </a:t>
            </a:r>
            <a:r>
              <a:rPr lang="en-US" b="1" dirty="0"/>
              <a:t>Latent Diffusion </a:t>
            </a:r>
            <a:r>
              <a:rPr lang="en-US" dirty="0"/>
              <a:t>approach is to run the diffusion process in the latent space of an autoencoder, this makes our denoiser work on lower-dimensional data than before.</a:t>
            </a:r>
          </a:p>
          <a:p>
            <a:pPr marL="0" indent="0">
              <a:buNone/>
            </a:pPr>
            <a:endParaRPr lang="en-US" dirty="0"/>
          </a:p>
          <a:p>
            <a:pPr marL="0" indent="0">
              <a:buNone/>
            </a:pPr>
            <a:r>
              <a:rPr lang="en-US" dirty="0"/>
              <a:t>We now have to train two (partially independent) models, with the denoiser only taking </a:t>
            </a:r>
            <a:r>
              <a:rPr lang="en-US" dirty="0" err="1"/>
              <a:t>latents</a:t>
            </a:r>
            <a:r>
              <a:rPr lang="en-US" dirty="0"/>
              <a:t> as inputs and only providing </a:t>
            </a:r>
            <a:r>
              <a:rPr lang="en-US" dirty="0" err="1"/>
              <a:t>latents</a:t>
            </a:r>
            <a:r>
              <a:rPr lang="en-US" dirty="0"/>
              <a:t> as outputs.</a:t>
            </a:r>
          </a:p>
          <a:p>
            <a:pPr marL="0" indent="0">
              <a:buNone/>
            </a:pPr>
            <a:r>
              <a:rPr lang="en-US" dirty="0"/>
              <a:t>If we want to re-obtain real images we just need to pass the denoised </a:t>
            </a:r>
            <a:r>
              <a:rPr lang="en-US" dirty="0" err="1"/>
              <a:t>latents</a:t>
            </a:r>
            <a:r>
              <a:rPr lang="en-US" dirty="0"/>
              <a:t> to the decoder.</a:t>
            </a:r>
          </a:p>
          <a:p>
            <a:pPr marL="0" indent="0">
              <a:buNone/>
            </a:pPr>
            <a:endParaRPr lang="en-US" dirty="0"/>
          </a:p>
          <a:p>
            <a:pPr marL="0" indent="0">
              <a:buNone/>
            </a:pPr>
            <a:r>
              <a:rPr lang="en-US" dirty="0"/>
              <a:t>Another advantage of this approach is the newly gained ability of manipulating the latent space.</a:t>
            </a:r>
          </a:p>
        </p:txBody>
      </p:sp>
      <p:sp>
        <p:nvSpPr>
          <p:cNvPr id="4" name="Slide Number Placeholder 3">
            <a:extLst>
              <a:ext uri="{FF2B5EF4-FFF2-40B4-BE49-F238E27FC236}">
                <a16:creationId xmlns:a16="http://schemas.microsoft.com/office/drawing/2014/main" id="{EB77D000-2292-401B-AA7D-3E4359F4F76C}"/>
              </a:ext>
            </a:extLst>
          </p:cNvPr>
          <p:cNvSpPr>
            <a:spLocks noGrp="1"/>
          </p:cNvSpPr>
          <p:nvPr>
            <p:ph type="sldNum" sz="quarter" idx="12"/>
          </p:nvPr>
        </p:nvSpPr>
        <p:spPr/>
        <p:txBody>
          <a:bodyPr/>
          <a:lstStyle/>
          <a:p>
            <a:fld id="{57CB76AC-E5DF-427C-ABDC-2F4FBD8E4B69}" type="slidenum">
              <a:rPr lang="en-US" smtClean="0"/>
              <a:t>31</a:t>
            </a:fld>
            <a:endParaRPr lang="en-US"/>
          </a:p>
        </p:txBody>
      </p:sp>
      <p:sp>
        <p:nvSpPr>
          <p:cNvPr id="5" name="Text Placeholder 4">
            <a:extLst>
              <a:ext uri="{FF2B5EF4-FFF2-40B4-BE49-F238E27FC236}">
                <a16:creationId xmlns:a16="http://schemas.microsoft.com/office/drawing/2014/main" id="{1A2C8C6E-DAE5-4B8F-8D8A-DE640A092AF7}"/>
              </a:ext>
            </a:extLst>
          </p:cNvPr>
          <p:cNvSpPr>
            <a:spLocks noGrp="1"/>
          </p:cNvSpPr>
          <p:nvPr>
            <p:ph type="body" sz="quarter" idx="9"/>
          </p:nvPr>
        </p:nvSpPr>
        <p:spPr/>
        <p:txBody>
          <a:bodyPr/>
          <a:lstStyle/>
          <a:p>
            <a:endParaRPr lang="en-US"/>
          </a:p>
        </p:txBody>
      </p:sp>
      <p:sp>
        <p:nvSpPr>
          <p:cNvPr id="7" name="RS_Classification_Special">
            <a:extLst>
              <a:ext uri="{FF2B5EF4-FFF2-40B4-BE49-F238E27FC236}">
                <a16:creationId xmlns:a16="http://schemas.microsoft.com/office/drawing/2014/main" id="{F90245CF-DDA0-4AC8-88F1-9F5313BC975C}"/>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1461077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492A7-C0B3-4B40-9D76-B76675F619F5}"/>
              </a:ext>
            </a:extLst>
          </p:cNvPr>
          <p:cNvSpPr>
            <a:spLocks noGrp="1"/>
          </p:cNvSpPr>
          <p:nvPr>
            <p:ph type="title"/>
          </p:nvPr>
        </p:nvSpPr>
        <p:spPr/>
        <p:txBody>
          <a:bodyPr/>
          <a:lstStyle/>
          <a:p>
            <a:r>
              <a:rPr lang="en-US" dirty="0"/>
              <a:t>The Autoencoder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915E1D-EA56-4163-92F0-8F3A0A290C96}"/>
                  </a:ext>
                </a:extLst>
              </p:cNvPr>
              <p:cNvSpPr>
                <a:spLocks noGrp="1"/>
              </p:cNvSpPr>
              <p:nvPr>
                <p:ph idx="1"/>
              </p:nvPr>
            </p:nvSpPr>
            <p:spPr/>
            <p:txBody>
              <a:bodyPr>
                <a:normAutofit/>
              </a:bodyPr>
              <a:lstStyle/>
              <a:p>
                <a:pPr marL="0" indent="0">
                  <a:buNone/>
                </a:pPr>
                <a:r>
                  <a:rPr lang="en-US" sz="2000" dirty="0"/>
                  <a:t>The autoencoder is actually a variational autoencoder, i.e. we learn the parameters of a distribution in the latent space, and it is composed of an encoder part </a:t>
                </a:r>
                <a14:m>
                  <m:oMath xmlns:m="http://schemas.openxmlformats.org/officeDocument/2006/math">
                    <m:r>
                      <a:rPr lang="en-US" sz="2000" i="1" smtClean="0">
                        <a:latin typeface="Cambria Math" panose="02040503050406030204" pitchFamily="18" charset="0"/>
                        <a:ea typeface="Cambria Math" panose="02040503050406030204" pitchFamily="18" charset="0"/>
                      </a:rPr>
                      <m:t>ℰ</m:t>
                    </m:r>
                  </m:oMath>
                </a14:m>
                <a:r>
                  <a:rPr lang="en-US" sz="2000" dirty="0"/>
                  <a:t> and a decoder part </a:t>
                </a:r>
                <a14:m>
                  <m:oMath xmlns:m="http://schemas.openxmlformats.org/officeDocument/2006/math">
                    <m:r>
                      <a:rPr lang="en-US" sz="2000" i="1" smtClean="0">
                        <a:latin typeface="Cambria Math" panose="02040503050406030204" pitchFamily="18" charset="0"/>
                        <a:ea typeface="Cambria Math" panose="02040503050406030204" pitchFamily="18" charset="0"/>
                      </a:rPr>
                      <m:t>𝒟</m:t>
                    </m:r>
                  </m:oMath>
                </a14:m>
                <a:r>
                  <a:rPr lang="en-US" sz="2000" dirty="0"/>
                  <a:t>.</a:t>
                </a:r>
              </a:p>
              <a:p>
                <a:pPr marL="0" indent="0">
                  <a:buNone/>
                </a:pPr>
                <a:endParaRPr lang="en-US" sz="2000" dirty="0"/>
              </a:p>
              <a:p>
                <a:pPr marL="0" indent="0">
                  <a:buNone/>
                </a:pPr>
                <a:endParaRPr lang="en-US" sz="2000" dirty="0"/>
              </a:p>
              <a:p>
                <a:pPr marL="0" indent="0">
                  <a:buNone/>
                </a:pPr>
                <a:r>
                  <a:rPr lang="en-US" sz="2000" dirty="0"/>
                  <a:t>The training objective has three components:</a:t>
                </a:r>
              </a:p>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𝑟𝑒𝑐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𝒟</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ℰ</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e>
                    </m:d>
                    <m:r>
                      <a:rPr lang="en-US" sz="2000" b="0" i="1" smtClean="0">
                        <a:latin typeface="Cambria Math" panose="02040503050406030204" pitchFamily="18" charset="0"/>
                        <a:ea typeface="Cambria Math" panose="02040503050406030204" pitchFamily="18" charset="0"/>
                      </a:rPr>
                      <m:t>)</m:t>
                    </m:r>
                  </m:oMath>
                </a14:m>
                <a:r>
                  <a:rPr lang="en-US" sz="2000" dirty="0"/>
                  <a:t>: the reconstruction loss, MSE between real and reconstructed image</a:t>
                </a:r>
              </a:p>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𝑟𝑒𝑔</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ℰ</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𝒟</m:t>
                        </m:r>
                      </m:e>
                    </m:d>
                  </m:oMath>
                </a14:m>
                <a:r>
                  <a:rPr lang="en-US" sz="2000" dirty="0"/>
                  <a:t>: regularization, two possibilities, either the classical VAE regularization of the learned distribution towards a standard Gaussian, or/and a vector-quantization regularization</a:t>
                </a:r>
              </a:p>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𝑎𝑑𝑣</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𝒟</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ℰ</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𝒟</m:t>
                            </m:r>
                          </m:e>
                          <m:sub>
                            <m:r>
                              <a:rPr lang="en-US" sz="2000" b="0" i="1" smtClean="0">
                                <a:latin typeface="Cambria Math" panose="02040503050406030204" pitchFamily="18" charset="0"/>
                                <a:ea typeface="Cambria Math" panose="02040503050406030204" pitchFamily="18" charset="0"/>
                              </a:rPr>
                              <m:t>𝜙</m:t>
                            </m:r>
                          </m:sub>
                        </m:sSub>
                      </m:e>
                    </m:d>
                  </m:oMath>
                </a14:m>
                <a:r>
                  <a:rPr lang="en-US" sz="2000" dirty="0"/>
                  <a:t>: adversarial objective; train a patch-based discriminator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𝐷</m:t>
                        </m:r>
                      </m:e>
                      <m:sub>
                        <m:r>
                          <a:rPr lang="en-US" sz="2000" b="0" i="1" smtClean="0">
                            <a:latin typeface="Cambria Math" panose="02040503050406030204" pitchFamily="18" charset="0"/>
                          </a:rPr>
                          <m:t>𝜓</m:t>
                        </m:r>
                      </m:sub>
                    </m:sSub>
                  </m:oMath>
                </a14:m>
                <a:r>
                  <a:rPr lang="en-US" sz="2000" dirty="0"/>
                  <a:t> in conjunction with the autoencoder, whose objective is to discriminate between images and their reconstruction</a:t>
                </a:r>
              </a:p>
            </p:txBody>
          </p:sp>
        </mc:Choice>
        <mc:Fallback xmlns="">
          <p:sp>
            <p:nvSpPr>
              <p:cNvPr id="3" name="Content Placeholder 2">
                <a:extLst>
                  <a:ext uri="{FF2B5EF4-FFF2-40B4-BE49-F238E27FC236}">
                    <a16:creationId xmlns:a16="http://schemas.microsoft.com/office/drawing/2014/main" id="{E8915E1D-EA56-4163-92F0-8F3A0A290C96}"/>
                  </a:ext>
                </a:extLst>
              </p:cNvPr>
              <p:cNvSpPr>
                <a:spLocks noGrp="1" noRot="1" noChangeAspect="1" noMove="1" noResize="1" noEditPoints="1" noAdjustHandles="1" noChangeArrowheads="1" noChangeShapeType="1" noTextEdit="1"/>
              </p:cNvSpPr>
              <p:nvPr>
                <p:ph idx="1"/>
              </p:nvPr>
            </p:nvSpPr>
            <p:spPr>
              <a:blipFill>
                <a:blip r:embed="rId3"/>
                <a:stretch>
                  <a:fillRect l="-638" t="-1401" r="-4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C7C6907-4A69-4478-8933-288D66E39211}"/>
              </a:ext>
            </a:extLst>
          </p:cNvPr>
          <p:cNvSpPr>
            <a:spLocks noGrp="1"/>
          </p:cNvSpPr>
          <p:nvPr>
            <p:ph type="sldNum" sz="quarter" idx="12"/>
          </p:nvPr>
        </p:nvSpPr>
        <p:spPr/>
        <p:txBody>
          <a:bodyPr/>
          <a:lstStyle/>
          <a:p>
            <a:fld id="{57CB76AC-E5DF-427C-ABDC-2F4FBD8E4B69}" type="slidenum">
              <a:rPr lang="en-US" smtClean="0"/>
              <a:t>32</a:t>
            </a:fld>
            <a:endParaRPr lang="en-US"/>
          </a:p>
        </p:txBody>
      </p:sp>
      <p:sp>
        <p:nvSpPr>
          <p:cNvPr id="5" name="Text Placeholder 4">
            <a:extLst>
              <a:ext uri="{FF2B5EF4-FFF2-40B4-BE49-F238E27FC236}">
                <a16:creationId xmlns:a16="http://schemas.microsoft.com/office/drawing/2014/main" id="{C1651EC2-5BB0-413D-BD64-98737436C6E2}"/>
              </a:ext>
            </a:extLst>
          </p:cNvPr>
          <p:cNvSpPr>
            <a:spLocks noGrp="1"/>
          </p:cNvSpPr>
          <p:nvPr>
            <p:ph type="body" sz="quarter" idx="9"/>
          </p:nvPr>
        </p:nvSpPr>
        <p:spPr/>
        <p:txBody>
          <a:bodyPr/>
          <a:lstStyle/>
          <a:p>
            <a:endParaRPr lang="en-US"/>
          </a:p>
        </p:txBody>
      </p:sp>
      <p:sp>
        <p:nvSpPr>
          <p:cNvPr id="7" name="RS_Classification_Special">
            <a:extLst>
              <a:ext uri="{FF2B5EF4-FFF2-40B4-BE49-F238E27FC236}">
                <a16:creationId xmlns:a16="http://schemas.microsoft.com/office/drawing/2014/main" id="{359B3F02-A4B3-4135-A35D-79DC3A448B34}"/>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3690815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5413-F339-4876-9B4B-45010AA19156}"/>
              </a:ext>
            </a:extLst>
          </p:cNvPr>
          <p:cNvSpPr>
            <a:spLocks noGrp="1"/>
          </p:cNvSpPr>
          <p:nvPr>
            <p:ph type="title"/>
          </p:nvPr>
        </p:nvSpPr>
        <p:spPr/>
        <p:txBody>
          <a:bodyPr/>
          <a:lstStyle/>
          <a:p>
            <a:r>
              <a:rPr lang="en-US" dirty="0"/>
              <a:t>The denoiser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6CAD51-EE95-4C9D-B219-D85134D10192}"/>
                  </a:ext>
                </a:extLst>
              </p:cNvPr>
              <p:cNvSpPr>
                <a:spLocks noGrp="1"/>
              </p:cNvSpPr>
              <p:nvPr>
                <p:ph idx="1"/>
              </p:nvPr>
            </p:nvSpPr>
            <p:spPr/>
            <p:txBody>
              <a:bodyPr>
                <a:noAutofit/>
              </a:bodyPr>
              <a:lstStyle/>
              <a:p>
                <a:pPr marL="0" indent="0">
                  <a:buNone/>
                </a:pPr>
                <a:r>
                  <a:rPr lang="en-US" sz="2000" dirty="0"/>
                  <a:t>The denoiser consists of a U-Net architecture, which receives in input a noised image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oMath>
                </a14:m>
                <a:r>
                  <a:rPr lang="en-US" sz="2000" dirty="0"/>
                  <a:t> and a timestep </a:t>
                </a:r>
                <a14:m>
                  <m:oMath xmlns:m="http://schemas.openxmlformats.org/officeDocument/2006/math">
                    <m:r>
                      <a:rPr lang="en-US" sz="2000" b="0" i="1" smtClean="0">
                        <a:latin typeface="Cambria Math" panose="02040503050406030204" pitchFamily="18" charset="0"/>
                      </a:rPr>
                      <m:t>𝑡</m:t>
                    </m:r>
                  </m:oMath>
                </a14:m>
                <a:r>
                  <a:rPr lang="en-US" sz="2000" dirty="0"/>
                  <a:t> and is trained to be a noise predictor.</a:t>
                </a:r>
              </a:p>
              <a:p>
                <a:pPr marL="0" indent="0">
                  <a:buNone/>
                </a:pPr>
                <a:endParaRPr lang="en-US" sz="2000" dirty="0"/>
              </a:p>
              <a:p>
                <a:pPr marL="0" indent="0">
                  <a:buNone/>
                </a:pPr>
                <a:r>
                  <a:rPr lang="en-US" sz="2000" dirty="0"/>
                  <a:t>An important consideration is how to encode the scalar-valued timestep into a proper higher-dimensional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𝑡</m:t>
                        </m:r>
                      </m:sub>
                    </m:sSub>
                  </m:oMath>
                </a14:m>
                <a:r>
                  <a:rPr lang="en-US" sz="2000" dirty="0"/>
                  <a:t> dimensional) value, to do so the authors employ the classical positional embedding found in the transformer architecture.</a:t>
                </a:r>
              </a:p>
              <a:p>
                <a:pPr marL="0" indent="0" algn="ctr">
                  <a:buNone/>
                </a:pPr>
                <a14:m>
                  <m:oMath xmlns:m="http://schemas.openxmlformats.org/officeDocument/2006/math">
                    <m:r>
                      <a:rPr lang="en-US" sz="2000" b="0" i="1" smtClean="0">
                        <a:latin typeface="Cambria Math" panose="02040503050406030204" pitchFamily="18" charset="0"/>
                      </a:rPr>
                      <m:t>𝑃</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,2</m:t>
                        </m:r>
                        <m:r>
                          <a:rPr lang="en-US" sz="2000" b="0" i="1" smtClean="0">
                            <a:latin typeface="Cambria Math" panose="02040503050406030204" pitchFamily="18" charset="0"/>
                          </a:rPr>
                          <m:t>𝑖</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𝑡</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10000</m:t>
                                    </m:r>
                                  </m:e>
                                  <m:sup>
                                    <m:r>
                                      <a:rPr lang="en-US" sz="2000" b="0" i="1" smtClean="0">
                                        <a:latin typeface="Cambria Math" panose="02040503050406030204" pitchFamily="18" charset="0"/>
                                      </a:rPr>
                                      <m:t>2</m:t>
                                    </m:r>
                                    <m:r>
                                      <a:rPr lang="en-US" sz="2000" b="0" i="1" smtClean="0">
                                        <a:latin typeface="Cambria Math" panose="02040503050406030204" pitchFamily="18" charset="0"/>
                                      </a:rPr>
                                      <m:t>𝑖</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𝑡</m:t>
                                        </m:r>
                                      </m:sub>
                                    </m:sSub>
                                  </m:sup>
                                </m:sSup>
                              </m:den>
                            </m:f>
                          </m:e>
                        </m:d>
                        <m:r>
                          <a:rPr lang="en-US" sz="2000" b="0" i="1" smtClean="0">
                            <a:latin typeface="Cambria Math" panose="02040503050406030204" pitchFamily="18" charset="0"/>
                          </a:rPr>
                          <m:t>,         </m:t>
                        </m:r>
                        <m:r>
                          <a:rPr lang="en-US" sz="2000" i="1">
                            <a:latin typeface="Cambria Math" panose="02040503050406030204" pitchFamily="18" charset="0"/>
                          </a:rPr>
                          <m:t>𝑃</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,2</m:t>
                            </m:r>
                            <m:r>
                              <a:rPr lang="en-US" sz="2000" i="1">
                                <a:latin typeface="Cambria Math" panose="02040503050406030204" pitchFamily="18" charset="0"/>
                              </a:rPr>
                              <m:t>𝑖</m:t>
                            </m:r>
                            <m:r>
                              <a:rPr lang="en-US" sz="2000" b="0" i="1" smtClean="0">
                                <a:latin typeface="Cambria Math" panose="02040503050406030204" pitchFamily="18" charset="0"/>
                              </a:rPr>
                              <m:t>+1</m:t>
                            </m:r>
                            <m:r>
                              <a:rPr lang="en-US" sz="2000" i="1">
                                <a:latin typeface="Cambria Math" panose="02040503050406030204" pitchFamily="18" charset="0"/>
                              </a:rPr>
                              <m:t>)</m:t>
                            </m:r>
                          </m:sub>
                        </m:sSub>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b="0" i="0" smtClean="0">
                                <a:latin typeface="Cambria Math" panose="02040503050406030204" pitchFamily="18" charset="0"/>
                              </a:rPr>
                              <m:t>cos</m:t>
                            </m:r>
                          </m:fName>
                          <m:e>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𝑡</m:t>
                                </m:r>
                              </m:num>
                              <m:den>
                                <m:sSup>
                                  <m:sSupPr>
                                    <m:ctrlPr>
                                      <a:rPr lang="en-US" sz="2000" i="1">
                                        <a:latin typeface="Cambria Math" panose="02040503050406030204" pitchFamily="18" charset="0"/>
                                      </a:rPr>
                                    </m:ctrlPr>
                                  </m:sSupPr>
                                  <m:e>
                                    <m:r>
                                      <a:rPr lang="en-US" sz="2000" i="1">
                                        <a:latin typeface="Cambria Math" panose="02040503050406030204" pitchFamily="18" charset="0"/>
                                      </a:rPr>
                                      <m:t>10000</m:t>
                                    </m:r>
                                  </m:e>
                                  <m:sup>
                                    <m:r>
                                      <a:rPr lang="en-US" sz="2000" i="1">
                                        <a:latin typeface="Cambria Math" panose="02040503050406030204" pitchFamily="18" charset="0"/>
                                      </a:rPr>
                                      <m:t>2</m:t>
                                    </m:r>
                                    <m:r>
                                      <a:rPr lang="en-US" sz="2000" i="1">
                                        <a:latin typeface="Cambria Math" panose="02040503050406030204" pitchFamily="18" charset="0"/>
                                      </a:rPr>
                                      <m:t>𝑖</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𝑡</m:t>
                                        </m:r>
                                      </m:sub>
                                    </m:sSub>
                                  </m:sup>
                                </m:sSup>
                              </m:den>
                            </m:f>
                            <m:r>
                              <a:rPr lang="en-US" sz="2000" i="1">
                                <a:latin typeface="Cambria Math" panose="02040503050406030204" pitchFamily="18" charset="0"/>
                              </a:rPr>
                              <m:t>)</m:t>
                            </m:r>
                          </m:e>
                        </m:func>
                      </m:e>
                    </m:func>
                  </m:oMath>
                </a14:m>
                <a:r>
                  <a:rPr lang="en-US" sz="2000" dirty="0"/>
                  <a:t> </a:t>
                </a:r>
              </a:p>
              <a:p>
                <a:pPr marL="0" indent="0">
                  <a:buNone/>
                </a:pPr>
                <a:endParaRPr lang="en-US" sz="2000" dirty="0"/>
              </a:p>
              <a:p>
                <a:pPr marL="0" indent="0">
                  <a:buNone/>
                </a:pPr>
                <a:endParaRPr lang="en-US" sz="2000" dirty="0"/>
              </a:p>
              <a:p>
                <a:pPr marL="0" indent="0">
                  <a:buNone/>
                </a:pPr>
                <a:r>
                  <a:rPr lang="en-US" sz="2000" dirty="0"/>
                  <a:t>Each level of our U-Net will consist of residual blocks interleaved with attention blocks.</a:t>
                </a:r>
              </a:p>
              <a:p>
                <a:pPr marL="0" indent="0">
                  <a:buNone/>
                </a:pPr>
                <a:r>
                  <a:rPr lang="en-US" sz="2000" dirty="0"/>
                  <a:t>These attention blocks can either implement spatial self-attention or spatial cross-attention, the latter of which is the preferred way to add conditioning information into our diffusion process.</a:t>
                </a:r>
              </a:p>
            </p:txBody>
          </p:sp>
        </mc:Choice>
        <mc:Fallback xmlns="">
          <p:sp>
            <p:nvSpPr>
              <p:cNvPr id="3" name="Content Placeholder 2">
                <a:extLst>
                  <a:ext uri="{FF2B5EF4-FFF2-40B4-BE49-F238E27FC236}">
                    <a16:creationId xmlns:a16="http://schemas.microsoft.com/office/drawing/2014/main" id="{4A6CAD51-EE95-4C9D-B219-D85134D10192}"/>
                  </a:ext>
                </a:extLst>
              </p:cNvPr>
              <p:cNvSpPr>
                <a:spLocks noGrp="1" noRot="1" noChangeAspect="1" noMove="1" noResize="1" noEditPoints="1" noAdjustHandles="1" noChangeArrowheads="1" noChangeShapeType="1" noTextEdit="1"/>
              </p:cNvSpPr>
              <p:nvPr>
                <p:ph idx="1"/>
              </p:nvPr>
            </p:nvSpPr>
            <p:spPr>
              <a:blipFill>
                <a:blip r:embed="rId3"/>
                <a:stretch>
                  <a:fillRect l="-638" t="-1401" r="-522" b="-378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A70BA28-2EC5-49F3-B6D9-937BBA856633}"/>
              </a:ext>
            </a:extLst>
          </p:cNvPr>
          <p:cNvSpPr>
            <a:spLocks noGrp="1"/>
          </p:cNvSpPr>
          <p:nvPr>
            <p:ph type="sldNum" sz="quarter" idx="12"/>
          </p:nvPr>
        </p:nvSpPr>
        <p:spPr/>
        <p:txBody>
          <a:bodyPr/>
          <a:lstStyle/>
          <a:p>
            <a:fld id="{57CB76AC-E5DF-427C-ABDC-2F4FBD8E4B69}" type="slidenum">
              <a:rPr lang="en-US" smtClean="0"/>
              <a:t>33</a:t>
            </a:fld>
            <a:endParaRPr lang="en-US"/>
          </a:p>
        </p:txBody>
      </p:sp>
      <p:sp>
        <p:nvSpPr>
          <p:cNvPr id="5" name="Text Placeholder 4">
            <a:extLst>
              <a:ext uri="{FF2B5EF4-FFF2-40B4-BE49-F238E27FC236}">
                <a16:creationId xmlns:a16="http://schemas.microsoft.com/office/drawing/2014/main" id="{2A6C345F-A457-404D-BFF3-22FB937280FA}"/>
              </a:ext>
            </a:extLst>
          </p:cNvPr>
          <p:cNvSpPr>
            <a:spLocks noGrp="1"/>
          </p:cNvSpPr>
          <p:nvPr>
            <p:ph type="body" sz="quarter" idx="9"/>
          </p:nvPr>
        </p:nvSpPr>
        <p:spPr/>
        <p:txBody>
          <a:bodyPr/>
          <a:lstStyle/>
          <a:p>
            <a:endParaRPr lang="en-US"/>
          </a:p>
        </p:txBody>
      </p:sp>
      <p:sp>
        <p:nvSpPr>
          <p:cNvPr id="7" name="RS_Classification_Special">
            <a:extLst>
              <a:ext uri="{FF2B5EF4-FFF2-40B4-BE49-F238E27FC236}">
                <a16:creationId xmlns:a16="http://schemas.microsoft.com/office/drawing/2014/main" id="{58FD3514-0394-411E-B9F7-3971011ECC1C}"/>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3888208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AE84E-A1C6-498D-A710-B22F063ADD50}"/>
              </a:ext>
            </a:extLst>
          </p:cNvPr>
          <p:cNvSpPr>
            <a:spLocks noGrp="1"/>
          </p:cNvSpPr>
          <p:nvPr>
            <p:ph type="title"/>
          </p:nvPr>
        </p:nvSpPr>
        <p:spPr/>
        <p:txBody>
          <a:bodyPr/>
          <a:lstStyle/>
          <a:p>
            <a:r>
              <a:rPr lang="en-US" dirty="0"/>
              <a:t>u-Net architecture</a:t>
            </a:r>
          </a:p>
        </p:txBody>
      </p:sp>
      <p:pic>
        <p:nvPicPr>
          <p:cNvPr id="7" name="Content Placeholder 6">
            <a:extLst>
              <a:ext uri="{FF2B5EF4-FFF2-40B4-BE49-F238E27FC236}">
                <a16:creationId xmlns:a16="http://schemas.microsoft.com/office/drawing/2014/main" id="{BAEB4921-D877-4FE3-AA9C-D6544198847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17376" y="1511301"/>
            <a:ext cx="10757248" cy="4705351"/>
          </a:xfrm>
        </p:spPr>
      </p:pic>
      <p:sp>
        <p:nvSpPr>
          <p:cNvPr id="4" name="Slide Number Placeholder 3">
            <a:extLst>
              <a:ext uri="{FF2B5EF4-FFF2-40B4-BE49-F238E27FC236}">
                <a16:creationId xmlns:a16="http://schemas.microsoft.com/office/drawing/2014/main" id="{B13FC26B-7794-4661-9CA9-AC99FB651439}"/>
              </a:ext>
            </a:extLst>
          </p:cNvPr>
          <p:cNvSpPr>
            <a:spLocks noGrp="1"/>
          </p:cNvSpPr>
          <p:nvPr>
            <p:ph type="sldNum" sz="quarter" idx="12"/>
          </p:nvPr>
        </p:nvSpPr>
        <p:spPr/>
        <p:txBody>
          <a:bodyPr/>
          <a:lstStyle/>
          <a:p>
            <a:fld id="{57CB76AC-E5DF-427C-ABDC-2F4FBD8E4B69}" type="slidenum">
              <a:rPr lang="en-US" smtClean="0"/>
              <a:t>34</a:t>
            </a:fld>
            <a:endParaRPr lang="en-US"/>
          </a:p>
        </p:txBody>
      </p:sp>
      <p:sp>
        <p:nvSpPr>
          <p:cNvPr id="5" name="Text Placeholder 4">
            <a:extLst>
              <a:ext uri="{FF2B5EF4-FFF2-40B4-BE49-F238E27FC236}">
                <a16:creationId xmlns:a16="http://schemas.microsoft.com/office/drawing/2014/main" id="{465CA2A4-1CAC-4F84-AC6D-C2EA7468ABA5}"/>
              </a:ext>
            </a:extLst>
          </p:cNvPr>
          <p:cNvSpPr>
            <a:spLocks noGrp="1"/>
          </p:cNvSpPr>
          <p:nvPr>
            <p:ph type="body" sz="quarter" idx="9"/>
          </p:nvPr>
        </p:nvSpPr>
        <p:spPr/>
        <p:txBody>
          <a:bodyPr/>
          <a:lstStyle/>
          <a:p>
            <a:endParaRPr lang="en-US"/>
          </a:p>
        </p:txBody>
      </p:sp>
      <p:sp>
        <p:nvSpPr>
          <p:cNvPr id="6" name="RS_Classification_Special">
            <a:extLst>
              <a:ext uri="{FF2B5EF4-FFF2-40B4-BE49-F238E27FC236}">
                <a16:creationId xmlns:a16="http://schemas.microsoft.com/office/drawing/2014/main" id="{0CB0ECA4-1EAB-4A38-BA1D-B182BB48E99A}"/>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2602659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B120C-45F2-4905-A818-4AF0CF91FF60}"/>
              </a:ext>
            </a:extLst>
          </p:cNvPr>
          <p:cNvSpPr>
            <a:spLocks noGrp="1"/>
          </p:cNvSpPr>
          <p:nvPr>
            <p:ph type="title"/>
          </p:nvPr>
        </p:nvSpPr>
        <p:spPr/>
        <p:txBody>
          <a:bodyPr/>
          <a:lstStyle/>
          <a:p>
            <a:r>
              <a:rPr lang="en-US" dirty="0"/>
              <a:t>Residual block</a:t>
            </a:r>
          </a:p>
        </p:txBody>
      </p:sp>
      <p:pic>
        <p:nvPicPr>
          <p:cNvPr id="7" name="Content Placeholder 6">
            <a:extLst>
              <a:ext uri="{FF2B5EF4-FFF2-40B4-BE49-F238E27FC236}">
                <a16:creationId xmlns:a16="http://schemas.microsoft.com/office/drawing/2014/main" id="{625A1FD0-C22D-4947-8193-C7CFA90E7A6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80484" y="2001380"/>
            <a:ext cx="11328400" cy="3725189"/>
          </a:xfrm>
        </p:spPr>
      </p:pic>
      <p:sp>
        <p:nvSpPr>
          <p:cNvPr id="4" name="Slide Number Placeholder 3">
            <a:extLst>
              <a:ext uri="{FF2B5EF4-FFF2-40B4-BE49-F238E27FC236}">
                <a16:creationId xmlns:a16="http://schemas.microsoft.com/office/drawing/2014/main" id="{D5962A3F-763B-4F22-A640-15930F115DC7}"/>
              </a:ext>
            </a:extLst>
          </p:cNvPr>
          <p:cNvSpPr>
            <a:spLocks noGrp="1"/>
          </p:cNvSpPr>
          <p:nvPr>
            <p:ph type="sldNum" sz="quarter" idx="12"/>
          </p:nvPr>
        </p:nvSpPr>
        <p:spPr/>
        <p:txBody>
          <a:bodyPr/>
          <a:lstStyle/>
          <a:p>
            <a:fld id="{57CB76AC-E5DF-427C-ABDC-2F4FBD8E4B69}" type="slidenum">
              <a:rPr lang="en-US" smtClean="0"/>
              <a:t>35</a:t>
            </a:fld>
            <a:endParaRPr lang="en-US"/>
          </a:p>
        </p:txBody>
      </p:sp>
      <p:sp>
        <p:nvSpPr>
          <p:cNvPr id="5" name="Text Placeholder 4">
            <a:extLst>
              <a:ext uri="{FF2B5EF4-FFF2-40B4-BE49-F238E27FC236}">
                <a16:creationId xmlns:a16="http://schemas.microsoft.com/office/drawing/2014/main" id="{CD89E49B-F179-4E9D-820E-3AB53878CC6F}"/>
              </a:ext>
            </a:extLst>
          </p:cNvPr>
          <p:cNvSpPr>
            <a:spLocks noGrp="1"/>
          </p:cNvSpPr>
          <p:nvPr>
            <p:ph type="body" sz="quarter" idx="9"/>
          </p:nvPr>
        </p:nvSpPr>
        <p:spPr/>
        <p:txBody>
          <a:bodyPr/>
          <a:lstStyle/>
          <a:p>
            <a:endParaRPr lang="en-US"/>
          </a:p>
        </p:txBody>
      </p:sp>
      <p:sp>
        <p:nvSpPr>
          <p:cNvPr id="6" name="RS_Classification_Special">
            <a:extLst>
              <a:ext uri="{FF2B5EF4-FFF2-40B4-BE49-F238E27FC236}">
                <a16:creationId xmlns:a16="http://schemas.microsoft.com/office/drawing/2014/main" id="{608E4F1D-C5AA-432B-A8C2-5C07D66FAAC1}"/>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2238522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43CF4-51D6-4BA1-9701-4A3E8C5C6423}"/>
              </a:ext>
            </a:extLst>
          </p:cNvPr>
          <p:cNvSpPr>
            <a:spLocks noGrp="1"/>
          </p:cNvSpPr>
          <p:nvPr>
            <p:ph type="title"/>
          </p:nvPr>
        </p:nvSpPr>
        <p:spPr/>
        <p:txBody>
          <a:bodyPr/>
          <a:lstStyle/>
          <a:p>
            <a:r>
              <a:rPr lang="en-US" dirty="0"/>
              <a:t>Spatial Attention</a:t>
            </a:r>
          </a:p>
        </p:txBody>
      </p:sp>
      <p:sp>
        <p:nvSpPr>
          <p:cNvPr id="4" name="Slide Number Placeholder 3">
            <a:extLst>
              <a:ext uri="{FF2B5EF4-FFF2-40B4-BE49-F238E27FC236}">
                <a16:creationId xmlns:a16="http://schemas.microsoft.com/office/drawing/2014/main" id="{9519B07F-69FF-468B-80A6-1D841BF76A20}"/>
              </a:ext>
            </a:extLst>
          </p:cNvPr>
          <p:cNvSpPr>
            <a:spLocks noGrp="1"/>
          </p:cNvSpPr>
          <p:nvPr>
            <p:ph type="sldNum" sz="quarter" idx="12"/>
          </p:nvPr>
        </p:nvSpPr>
        <p:spPr/>
        <p:txBody>
          <a:bodyPr/>
          <a:lstStyle/>
          <a:p>
            <a:fld id="{57CB76AC-E5DF-427C-ABDC-2F4FBD8E4B69}" type="slidenum">
              <a:rPr lang="en-US" smtClean="0"/>
              <a:t>36</a:t>
            </a:fld>
            <a:endParaRPr lang="en-US"/>
          </a:p>
        </p:txBody>
      </p:sp>
      <p:sp>
        <p:nvSpPr>
          <p:cNvPr id="5" name="Text Placeholder 4">
            <a:extLst>
              <a:ext uri="{FF2B5EF4-FFF2-40B4-BE49-F238E27FC236}">
                <a16:creationId xmlns:a16="http://schemas.microsoft.com/office/drawing/2014/main" id="{DEDE43E7-C20F-4C48-B89F-866BB3F5100C}"/>
              </a:ext>
            </a:extLst>
          </p:cNvPr>
          <p:cNvSpPr>
            <a:spLocks noGrp="1"/>
          </p:cNvSpPr>
          <p:nvPr>
            <p:ph type="body" sz="quarter" idx="9"/>
          </p:nvPr>
        </p:nvSpPr>
        <p:spPr/>
        <p:txBody>
          <a:bodyPr/>
          <a:lstStyle/>
          <a:p>
            <a:endParaRPr lang="en-US"/>
          </a:p>
        </p:txBody>
      </p:sp>
      <p:pic>
        <p:nvPicPr>
          <p:cNvPr id="11" name="Content Placeholder 10">
            <a:extLst>
              <a:ext uri="{FF2B5EF4-FFF2-40B4-BE49-F238E27FC236}">
                <a16:creationId xmlns:a16="http://schemas.microsoft.com/office/drawing/2014/main" id="{4B4E9D50-C1AB-439E-ACBF-CA4B0F10BB88}"/>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18065" y="1511301"/>
            <a:ext cx="10653239" cy="4705351"/>
          </a:xfr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44771C-3E88-4B97-A7F1-F2DE0064D504}"/>
                  </a:ext>
                </a:extLst>
              </p:cNvPr>
              <p:cNvSpPr txBox="1"/>
              <p:nvPr/>
            </p:nvSpPr>
            <p:spPr>
              <a:xfrm>
                <a:off x="8026400" y="5874471"/>
                <a:ext cx="3556000" cy="502573"/>
              </a:xfrm>
              <a:prstGeom prst="rect">
                <a:avLst/>
              </a:prstGeom>
              <a:noFill/>
            </p:spPr>
            <p:txBody>
              <a:bodyPr wrap="square" rtlCol="0">
                <a:spAutoFit/>
              </a:bodyPr>
              <a:lstStyle/>
              <a:p>
                <a:r>
                  <a:rPr lang="en-US" sz="1333" dirty="0"/>
                  <a:t>To have cross attention </a:t>
                </a:r>
                <a14:m>
                  <m:oMath xmlns:m="http://schemas.openxmlformats.org/officeDocument/2006/math">
                    <m:r>
                      <a:rPr lang="en-US" sz="1333" i="1">
                        <a:latin typeface="Cambria Math" panose="02040503050406030204" pitchFamily="18" charset="0"/>
                      </a:rPr>
                      <m:t>𝐾</m:t>
                    </m:r>
                    <m:r>
                      <a:rPr lang="en-US" sz="1333" i="1">
                        <a:latin typeface="Cambria Math" panose="02040503050406030204" pitchFamily="18" charset="0"/>
                      </a:rPr>
                      <m:t>,</m:t>
                    </m:r>
                    <m:r>
                      <a:rPr lang="en-US" sz="1333" i="1">
                        <a:latin typeface="Cambria Math" panose="02040503050406030204" pitchFamily="18" charset="0"/>
                      </a:rPr>
                      <m:t>𝑉</m:t>
                    </m:r>
                  </m:oMath>
                </a14:m>
                <a:r>
                  <a:rPr lang="en-US" sz="1333" dirty="0"/>
                  <a:t> are projections of the conditioning information</a:t>
                </a:r>
              </a:p>
            </p:txBody>
          </p:sp>
        </mc:Choice>
        <mc:Fallback xmlns="">
          <p:sp>
            <p:nvSpPr>
              <p:cNvPr id="12" name="TextBox 11">
                <a:extLst>
                  <a:ext uri="{FF2B5EF4-FFF2-40B4-BE49-F238E27FC236}">
                    <a16:creationId xmlns:a16="http://schemas.microsoft.com/office/drawing/2014/main" id="{8044771C-3E88-4B97-A7F1-F2DE0064D504}"/>
                  </a:ext>
                </a:extLst>
              </p:cNvPr>
              <p:cNvSpPr txBox="1">
                <a:spLocks noRot="1" noChangeAspect="1" noMove="1" noResize="1" noEditPoints="1" noAdjustHandles="1" noChangeArrowheads="1" noChangeShapeType="1" noTextEdit="1"/>
              </p:cNvSpPr>
              <p:nvPr/>
            </p:nvSpPr>
            <p:spPr>
              <a:xfrm>
                <a:off x="8026400" y="5874471"/>
                <a:ext cx="3556000" cy="502573"/>
              </a:xfrm>
              <a:prstGeom prst="rect">
                <a:avLst/>
              </a:prstGeom>
              <a:blipFill>
                <a:blip r:embed="rId4"/>
                <a:stretch>
                  <a:fillRect l="-515" t="-2439" b="-12195"/>
                </a:stretch>
              </a:blipFill>
            </p:spPr>
            <p:txBody>
              <a:bodyPr/>
              <a:lstStyle/>
              <a:p>
                <a:r>
                  <a:rPr lang="en-US">
                    <a:noFill/>
                  </a:rPr>
                  <a:t> </a:t>
                </a:r>
              </a:p>
            </p:txBody>
          </p:sp>
        </mc:Fallback>
      </mc:AlternateContent>
      <p:sp>
        <p:nvSpPr>
          <p:cNvPr id="6" name="RS_Classification_Special">
            <a:extLst>
              <a:ext uri="{FF2B5EF4-FFF2-40B4-BE49-F238E27FC236}">
                <a16:creationId xmlns:a16="http://schemas.microsoft.com/office/drawing/2014/main" id="{D76BC558-BCE2-402F-82A3-83EF7501A827}"/>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1620871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4A221FE-C48C-4857-813D-1E5A8A092BE3}"/>
              </a:ext>
            </a:extLst>
          </p:cNvPr>
          <p:cNvPicPr>
            <a:picLocks noGrp="1" noChangeAspect="1"/>
          </p:cNvPicPr>
          <p:nvPr>
            <p:ph type="pic" sz="quarter" idx="2"/>
          </p:nvPr>
        </p:nvPicPr>
        <p:blipFill>
          <a:blip r:embed="rId3">
            <a:extLst>
              <a:ext uri="{28A0092B-C50C-407E-A947-70E740481C1C}">
                <a14:useLocalDpi xmlns:a14="http://schemas.microsoft.com/office/drawing/2010/main" val="0"/>
              </a:ext>
            </a:extLst>
          </a:blip>
          <a:stretch>
            <a:fillRect/>
          </a:stretch>
        </p:blipFill>
        <p:spPr>
          <a:xfrm>
            <a:off x="4015246" y="177801"/>
            <a:ext cx="4257508" cy="4257508"/>
          </a:xfrm>
          <a:prstGeom prst="rect">
            <a:avLst/>
          </a:prstGeom>
        </p:spPr>
      </p:pic>
      <p:sp>
        <p:nvSpPr>
          <p:cNvPr id="3" name="Title 2">
            <a:extLst>
              <a:ext uri="{FF2B5EF4-FFF2-40B4-BE49-F238E27FC236}">
                <a16:creationId xmlns:a16="http://schemas.microsoft.com/office/drawing/2014/main" id="{3AECFD3E-84F3-4608-BDFB-30EC0360BD57}"/>
              </a:ext>
            </a:extLst>
          </p:cNvPr>
          <p:cNvSpPr>
            <a:spLocks noGrp="1"/>
          </p:cNvSpPr>
          <p:nvPr>
            <p:ph type="title"/>
          </p:nvPr>
        </p:nvSpPr>
        <p:spPr>
          <a:solidFill>
            <a:schemeClr val="accent1">
              <a:lumMod val="75000"/>
            </a:schemeClr>
          </a:solidFill>
        </p:spPr>
        <p:txBody>
          <a:bodyPr/>
          <a:lstStyle/>
          <a:p>
            <a:r>
              <a:rPr lang="en-US" dirty="0"/>
              <a:t>Conditioning and Tricks</a:t>
            </a:r>
          </a:p>
        </p:txBody>
      </p:sp>
      <p:sp>
        <p:nvSpPr>
          <p:cNvPr id="4" name="Text Placeholder 3">
            <a:extLst>
              <a:ext uri="{FF2B5EF4-FFF2-40B4-BE49-F238E27FC236}">
                <a16:creationId xmlns:a16="http://schemas.microsoft.com/office/drawing/2014/main" id="{C0776770-CF4C-4807-90E7-D109E89512AC}"/>
              </a:ext>
            </a:extLst>
          </p:cNvPr>
          <p:cNvSpPr>
            <a:spLocks noGrp="1"/>
          </p:cNvSpPr>
          <p:nvPr>
            <p:ph type="body" sz="quarter" idx="9"/>
          </p:nvPr>
        </p:nvSpPr>
        <p:spPr/>
        <p:txBody>
          <a:bodyPr/>
          <a:lstStyle/>
          <a:p>
            <a:endParaRPr lang="en-US"/>
          </a:p>
        </p:txBody>
      </p:sp>
      <p:sp>
        <p:nvSpPr>
          <p:cNvPr id="5" name="RS_Classification_Special">
            <a:extLst>
              <a:ext uri="{FF2B5EF4-FFF2-40B4-BE49-F238E27FC236}">
                <a16:creationId xmlns:a16="http://schemas.microsoft.com/office/drawing/2014/main" id="{3BAE1193-3D99-4799-82F5-758F6A836336}"/>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1494174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AA37F-5752-4BFE-BC83-F6EBB788800E}"/>
              </a:ext>
            </a:extLst>
          </p:cNvPr>
          <p:cNvSpPr>
            <a:spLocks noGrp="1"/>
          </p:cNvSpPr>
          <p:nvPr>
            <p:ph type="title"/>
          </p:nvPr>
        </p:nvSpPr>
        <p:spPr/>
        <p:txBody>
          <a:bodyPr/>
          <a:lstStyle/>
          <a:p>
            <a:r>
              <a:rPr lang="en-US" dirty="0"/>
              <a:t>General conditioning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BE3455-2D90-437E-9354-3649E7BB5CC9}"/>
                  </a:ext>
                </a:extLst>
              </p:cNvPr>
              <p:cNvSpPr>
                <a:spLocks noGrp="1"/>
              </p:cNvSpPr>
              <p:nvPr>
                <p:ph idx="1"/>
              </p:nvPr>
            </p:nvSpPr>
            <p:spPr/>
            <p:txBody>
              <a:bodyPr>
                <a:noAutofit/>
              </a:bodyPr>
              <a:lstStyle/>
              <a:p>
                <a:pPr marL="0" indent="0">
                  <a:buNone/>
                </a:pPr>
                <a:r>
                  <a:rPr lang="en-US" sz="2000" dirty="0"/>
                  <a:t>Having a latent conditional diffusion model amounts to having a noise predictor model which computes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𝜖</m:t>
                        </m:r>
                      </m:e>
                      <m:sub>
                        <m:r>
                          <a:rPr lang="en-US" sz="2000" b="0" i="1" smtClean="0">
                            <a:latin typeface="Cambria Math" panose="02040503050406030204" pitchFamily="18" charset="0"/>
                          </a:rPr>
                          <m:t>𝜃</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𝑦</m:t>
                        </m:r>
                      </m:e>
                    </m:d>
                  </m:oMath>
                </a14:m>
                <a:r>
                  <a:rPr lang="en-US" sz="2000" dirty="0"/>
                  <a:t>.</a:t>
                </a:r>
              </a:p>
              <a:p>
                <a:pPr marL="0" indent="0">
                  <a:buNone/>
                </a:pPr>
                <a:endParaRPr lang="en-US" sz="2000" dirty="0"/>
              </a:p>
              <a:p>
                <a:pPr marL="0" indent="0">
                  <a:buNone/>
                </a:pPr>
                <a:r>
                  <a:rPr lang="en-US" sz="2000" dirty="0"/>
                  <a:t>To inject various types of conditioning information into our model what we do is we use a domain-specific encoder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𝜃</m:t>
                        </m:r>
                      </m:sub>
                    </m:sSub>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oMath>
                </a14:m>
                <a:r>
                  <a:rPr lang="en-US" sz="2000" dirty="0"/>
                  <a:t>, which maps arbitrary conditioning information (class, text, images, segmentation maps…) into a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𝜏</m:t>
                        </m:r>
                      </m:sub>
                    </m:sSub>
                  </m:oMath>
                </a14:m>
                <a:r>
                  <a:rPr lang="en-US" sz="2000" dirty="0"/>
                  <a:t>-dimensional space. This code is then used to condition the denoiser model through cross attention.</a:t>
                </a:r>
              </a:p>
              <a:p>
                <a:pPr marL="0" indent="0">
                  <a:buNone/>
                </a:pPr>
                <a:endParaRPr lang="en-US" sz="2000" dirty="0"/>
              </a:p>
              <a:p>
                <a:pPr marL="0" indent="0">
                  <a:buNone/>
                </a:pPr>
                <a:r>
                  <a:rPr lang="en-US" sz="2000" dirty="0"/>
                  <a:t>The conditional objective thus becomes:</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𝐿𝐷𝑀</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𝔼</m:t>
                          </m:r>
                        </m:e>
                        <m:sub>
                          <m:r>
                            <a:rPr lang="en-US" sz="2000" b="0" i="1" smtClean="0">
                              <a:latin typeface="Cambria Math" panose="02040503050406030204" pitchFamily="18" charset="0"/>
                              <a:ea typeface="Cambria Math" panose="02040503050406030204" pitchFamily="18" charset="0"/>
                            </a:rPr>
                            <m:t>ℰ</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𝒩</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𝐼</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𝜖</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𝜃</m:t>
                          </m:r>
                        </m:sub>
                      </m:sSub>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𝑧</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𝜏</m:t>
                              </m:r>
                            </m:e>
                            <m:sub>
                              <m:r>
                                <a:rPr lang="en-US" sz="2000" b="0" i="1" smtClean="0">
                                  <a:latin typeface="Cambria Math" panose="02040503050406030204" pitchFamily="18" charset="0"/>
                                  <a:ea typeface="Cambria Math" panose="02040503050406030204" pitchFamily="18" charset="0"/>
                                </a:rPr>
                                <m:t>𝜃</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𝑦</m:t>
                              </m:r>
                            </m:e>
                          </m:d>
                        </m:e>
                      </m:d>
                      <m:sSubSup>
                        <m:sSubSupPr>
                          <m:ctrlPr>
                            <a:rPr lang="en-US" sz="2000" b="0" i="1" smtClean="0">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m:t>
                          </m:r>
                        </m:e>
                        <m:sub>
                          <m:r>
                            <a:rPr lang="en-US" sz="2000" b="0" i="1" smtClean="0">
                              <a:latin typeface="Cambria Math" panose="02040503050406030204" pitchFamily="18" charset="0"/>
                              <a:ea typeface="Cambria Math" panose="02040503050406030204" pitchFamily="18" charset="0"/>
                            </a:rPr>
                            <m:t>2</m:t>
                          </m:r>
                        </m:sub>
                        <m:sup>
                          <m:r>
                            <a:rPr lang="en-US" sz="2000" b="0" i="1" smtClean="0">
                              <a:latin typeface="Cambria Math" panose="02040503050406030204" pitchFamily="18" charset="0"/>
                              <a:ea typeface="Cambria Math" panose="02040503050406030204" pitchFamily="18" charset="0"/>
                            </a:rPr>
                            <m:t>2</m:t>
                          </m:r>
                        </m:sup>
                      </m:sSubSup>
                      <m:r>
                        <a:rPr lang="en-US" sz="2000" b="0" i="1" smtClean="0">
                          <a:latin typeface="Cambria Math" panose="02040503050406030204" pitchFamily="18" charset="0"/>
                          <a:ea typeface="Cambria Math" panose="02040503050406030204" pitchFamily="18" charset="0"/>
                        </a:rPr>
                        <m:t>]</m:t>
                      </m:r>
                    </m:oMath>
                  </m:oMathPara>
                </a14:m>
                <a:endParaRPr lang="en-US" sz="2000" dirty="0"/>
              </a:p>
              <a:p>
                <a:pPr marL="0" indent="0">
                  <a:buNone/>
                </a:pPr>
                <a:endParaRPr lang="en-US" sz="2000" dirty="0"/>
              </a:p>
              <a:p>
                <a:pPr marL="0" indent="0">
                  <a:buNone/>
                </a:pPr>
                <a:r>
                  <a:rPr lang="en-US" sz="2000" dirty="0"/>
                  <a:t>As an example, the standard way of providing text conditioning is to use a frozen language model (usually CLIP due to its multimodal nature)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𝜃</m:t>
                        </m:r>
                      </m:sub>
                    </m:sSub>
                  </m:oMath>
                </a14:m>
                <a:r>
                  <a:rPr lang="en-US" sz="2000" dirty="0"/>
                  <a:t>.</a:t>
                </a:r>
              </a:p>
            </p:txBody>
          </p:sp>
        </mc:Choice>
        <mc:Fallback xmlns="">
          <p:sp>
            <p:nvSpPr>
              <p:cNvPr id="3" name="Content Placeholder 2">
                <a:extLst>
                  <a:ext uri="{FF2B5EF4-FFF2-40B4-BE49-F238E27FC236}">
                    <a16:creationId xmlns:a16="http://schemas.microsoft.com/office/drawing/2014/main" id="{A1BE3455-2D90-437E-9354-3649E7BB5CC9}"/>
                  </a:ext>
                </a:extLst>
              </p:cNvPr>
              <p:cNvSpPr>
                <a:spLocks noGrp="1" noRot="1" noChangeAspect="1" noMove="1" noResize="1" noEditPoints="1" noAdjustHandles="1" noChangeArrowheads="1" noChangeShapeType="1" noTextEdit="1"/>
              </p:cNvSpPr>
              <p:nvPr>
                <p:ph idx="1"/>
              </p:nvPr>
            </p:nvSpPr>
            <p:spPr>
              <a:blipFill>
                <a:blip r:embed="rId3"/>
                <a:stretch>
                  <a:fillRect l="-638" t="-1401" r="-812" b="-504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70356C8-D1DC-4BB4-A663-BD48E31AE0D0}"/>
              </a:ext>
            </a:extLst>
          </p:cNvPr>
          <p:cNvSpPr>
            <a:spLocks noGrp="1"/>
          </p:cNvSpPr>
          <p:nvPr>
            <p:ph type="sldNum" sz="quarter" idx="12"/>
          </p:nvPr>
        </p:nvSpPr>
        <p:spPr/>
        <p:txBody>
          <a:bodyPr/>
          <a:lstStyle/>
          <a:p>
            <a:fld id="{57CB76AC-E5DF-427C-ABDC-2F4FBD8E4B69}" type="slidenum">
              <a:rPr lang="en-US" smtClean="0"/>
              <a:t>38</a:t>
            </a:fld>
            <a:endParaRPr lang="en-US"/>
          </a:p>
        </p:txBody>
      </p:sp>
      <p:sp>
        <p:nvSpPr>
          <p:cNvPr id="5" name="Text Placeholder 4">
            <a:extLst>
              <a:ext uri="{FF2B5EF4-FFF2-40B4-BE49-F238E27FC236}">
                <a16:creationId xmlns:a16="http://schemas.microsoft.com/office/drawing/2014/main" id="{812BCAF6-E41F-4EF5-A0D2-003C0CF6B127}"/>
              </a:ext>
            </a:extLst>
          </p:cNvPr>
          <p:cNvSpPr>
            <a:spLocks noGrp="1"/>
          </p:cNvSpPr>
          <p:nvPr>
            <p:ph type="body" sz="quarter" idx="9"/>
          </p:nvPr>
        </p:nvSpPr>
        <p:spPr/>
        <p:txBody>
          <a:bodyPr/>
          <a:lstStyle/>
          <a:p>
            <a:endParaRPr lang="en-US"/>
          </a:p>
        </p:txBody>
      </p:sp>
      <p:sp>
        <p:nvSpPr>
          <p:cNvPr id="7" name="RS_Classification_Special">
            <a:extLst>
              <a:ext uri="{FF2B5EF4-FFF2-40B4-BE49-F238E27FC236}">
                <a16:creationId xmlns:a16="http://schemas.microsoft.com/office/drawing/2014/main" id="{3CDC38D3-0E9E-46D9-BD8B-F600DA401D33}"/>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449713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65FB-8756-4881-AC93-74F316D9A1E9}"/>
              </a:ext>
            </a:extLst>
          </p:cNvPr>
          <p:cNvSpPr>
            <a:spLocks noGrp="1"/>
          </p:cNvSpPr>
          <p:nvPr>
            <p:ph type="title"/>
          </p:nvPr>
        </p:nvSpPr>
        <p:spPr/>
        <p:txBody>
          <a:bodyPr/>
          <a:lstStyle/>
          <a:p>
            <a:r>
              <a:rPr lang="en-US" dirty="0"/>
              <a:t>Negative prompting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4F5C02-3CE5-4D83-BFF9-EAA882D1DD58}"/>
                  </a:ext>
                </a:extLst>
              </p:cNvPr>
              <p:cNvSpPr>
                <a:spLocks noGrp="1"/>
              </p:cNvSpPr>
              <p:nvPr>
                <p:ph idx="1"/>
              </p:nvPr>
            </p:nvSpPr>
            <p:spPr/>
            <p:txBody>
              <a:bodyPr>
                <a:normAutofit/>
              </a:bodyPr>
              <a:lstStyle/>
              <a:p>
                <a:pPr marL="0" indent="0">
                  <a:buNone/>
                </a:pPr>
                <a:r>
                  <a:rPr lang="en-US" sz="2000" dirty="0"/>
                  <a:t>We have seen how to give positive conditioning information, that is nudging the model toward a </a:t>
                </a:r>
                <a14:m>
                  <m:oMath xmlns:m="http://schemas.openxmlformats.org/officeDocument/2006/math">
                    <m:r>
                      <a:rPr lang="en-US" sz="2000" b="0" i="1" smtClean="0">
                        <a:latin typeface="Cambria Math" panose="02040503050406030204" pitchFamily="18" charset="0"/>
                      </a:rPr>
                      <m:t>𝑦</m:t>
                    </m:r>
                  </m:oMath>
                </a14:m>
                <a:r>
                  <a:rPr lang="en-US" sz="2000" dirty="0"/>
                  <a:t>-conditioned generation, is there a way to also nudge it away from a certain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oMath>
                </a14:m>
                <a:r>
                  <a:rPr lang="en-US" sz="2000" dirty="0"/>
                  <a:t>-conditioned generation?</a:t>
                </a:r>
              </a:p>
              <a:p>
                <a:pPr marL="0" indent="0">
                  <a:buNone/>
                </a:pPr>
                <a:endParaRPr lang="en-US" sz="2000" dirty="0"/>
              </a:p>
              <a:p>
                <a:pPr marL="0" indent="0">
                  <a:buNone/>
                </a:pPr>
                <a:r>
                  <a:rPr lang="en-US" sz="2000" dirty="0"/>
                  <a:t>We can just reformulate the unconditional term in classifier-free guidance and replace it with a negative-conditional term, in this way CFG generation becomes:</a:t>
                </a:r>
              </a:p>
              <a:p>
                <a:pPr marL="0" indent="0">
                  <a:buNone/>
                </a:pPr>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𝜖</m:t>
                              </m:r>
                            </m:e>
                          </m:acc>
                        </m:e>
                        <m:sub>
                          <m:r>
                            <a:rPr lang="en-US" sz="2000" i="1" dirty="0">
                              <a:latin typeface="Cambria Math" panose="02040503050406030204" pitchFamily="18" charset="0"/>
                            </a:rPr>
                            <m:t>𝜃</m:t>
                          </m:r>
                        </m:sub>
                      </m:sSub>
                      <m:d>
                        <m:dPr>
                          <m:ctrlPr>
                            <a:rPr lang="en-US" sz="2000" i="1" dirty="0">
                              <a:latin typeface="Cambria Math" panose="02040503050406030204" pitchFamily="18" charset="0"/>
                            </a:rPr>
                          </m:ctrlPr>
                        </m:dPr>
                        <m:e>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𝑧</m:t>
                              </m:r>
                            </m:e>
                            <m:sub>
                              <m:r>
                                <a:rPr lang="en-US" sz="2000" b="0" i="1" dirty="0" smtClean="0">
                                  <a:latin typeface="Cambria Math" panose="02040503050406030204" pitchFamily="18" charset="0"/>
                                </a:rPr>
                                <m:t>𝑡</m:t>
                              </m:r>
                            </m:sub>
                          </m:sSub>
                          <m:r>
                            <a:rPr lang="en-US" sz="2000" i="1" dirty="0">
                              <a:latin typeface="Cambria Math" panose="02040503050406030204" pitchFamily="18" charset="0"/>
                            </a:rPr>
                            <m:t>,</m:t>
                          </m:r>
                          <m:r>
                            <a:rPr lang="en-US" sz="2000" i="1" dirty="0">
                              <a:latin typeface="Cambria Math" panose="02040503050406030204" pitchFamily="18" charset="0"/>
                            </a:rPr>
                            <m:t>𝑡</m:t>
                          </m:r>
                          <m:r>
                            <a:rPr lang="en-US" sz="2000" i="1" dirty="0">
                              <a:latin typeface="Cambria Math" panose="02040503050406030204" pitchFamily="18" charset="0"/>
                            </a:rPr>
                            <m:t>,</m:t>
                          </m:r>
                          <m:r>
                            <a:rPr lang="en-US" sz="2000" i="1" dirty="0">
                              <a:latin typeface="Cambria Math" panose="02040503050406030204" pitchFamily="18" charset="0"/>
                            </a:rPr>
                            <m:t>𝑦</m:t>
                          </m:r>
                          <m:r>
                            <a:rPr lang="en-US" sz="2000" b="0" i="1" dirty="0" smtClean="0">
                              <a:latin typeface="Cambria Math" panose="02040503050406030204" pitchFamily="18" charset="0"/>
                            </a:rPr>
                            <m:t>,</m:t>
                          </m:r>
                          <m:acc>
                            <m:accPr>
                              <m:chr m:val="̅"/>
                              <m:ctrlPr>
                                <a:rPr lang="en-US" sz="2000" b="0" i="1" dirty="0" smtClean="0">
                                  <a:latin typeface="Cambria Math" panose="02040503050406030204" pitchFamily="18" charset="0"/>
                                </a:rPr>
                              </m:ctrlPr>
                            </m:accPr>
                            <m:e>
                              <m:r>
                                <a:rPr lang="en-US" sz="2000" b="0" i="1" dirty="0" smtClean="0">
                                  <a:latin typeface="Cambria Math" panose="02040503050406030204" pitchFamily="18" charset="0"/>
                                </a:rPr>
                                <m:t>𝑦</m:t>
                              </m:r>
                            </m:e>
                          </m:acc>
                        </m:e>
                      </m:d>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𝜖</m:t>
                          </m:r>
                        </m:e>
                        <m:sub>
                          <m:r>
                            <a:rPr lang="en-US" sz="2000" i="1" dirty="0">
                              <a:latin typeface="Cambria Math" panose="02040503050406030204" pitchFamily="18" charset="0"/>
                            </a:rPr>
                            <m:t>𝜃</m:t>
                          </m:r>
                        </m:sub>
                      </m:sSub>
                      <m:d>
                        <m:dPr>
                          <m:ctrlPr>
                            <a:rPr lang="en-US" sz="2000" i="1" dirty="0">
                              <a:latin typeface="Cambria Math" panose="02040503050406030204" pitchFamily="18" charset="0"/>
                            </a:rPr>
                          </m:ctrlPr>
                        </m:dPr>
                        <m:e>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𝑧</m:t>
                              </m:r>
                            </m:e>
                            <m:sub>
                              <m:r>
                                <a:rPr lang="en-US" sz="2000" b="0" i="1" dirty="0" smtClean="0">
                                  <a:latin typeface="Cambria Math" panose="02040503050406030204" pitchFamily="18" charset="0"/>
                                </a:rPr>
                                <m:t>𝑡</m:t>
                              </m:r>
                            </m:sub>
                          </m:sSub>
                          <m:r>
                            <a:rPr lang="en-US" sz="2000" i="1" dirty="0">
                              <a:latin typeface="Cambria Math" panose="02040503050406030204" pitchFamily="18" charset="0"/>
                            </a:rPr>
                            <m:t>,</m:t>
                          </m:r>
                          <m:r>
                            <a:rPr lang="en-US" sz="2000" i="1" dirty="0">
                              <a:latin typeface="Cambria Math" panose="02040503050406030204" pitchFamily="18" charset="0"/>
                            </a:rPr>
                            <m:t>𝑡</m:t>
                          </m:r>
                          <m:r>
                            <a:rPr lang="en-US" sz="2000" i="1" dirty="0">
                              <a:latin typeface="Cambria Math" panose="02040503050406030204" pitchFamily="18" charset="0"/>
                            </a:rPr>
                            <m:t>,</m:t>
                          </m:r>
                          <m:r>
                            <a:rPr lang="en-US" sz="2000" i="1" dirty="0">
                              <a:latin typeface="Cambria Math" panose="02040503050406030204" pitchFamily="18" charset="0"/>
                            </a:rPr>
                            <m:t>𝑦</m:t>
                          </m:r>
                        </m:e>
                      </m:d>
                      <m:r>
                        <a:rPr lang="en-US" sz="2000" i="1" dirty="0">
                          <a:latin typeface="Cambria Math" panose="02040503050406030204" pitchFamily="18" charset="0"/>
                        </a:rPr>
                        <m:t>+</m:t>
                      </m:r>
                      <m:r>
                        <a:rPr lang="en-US" sz="2000" i="1" dirty="0">
                          <a:latin typeface="Cambria Math" panose="02040503050406030204" pitchFamily="18" charset="0"/>
                        </a:rPr>
                        <m:t>𝑤</m:t>
                      </m:r>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𝜖</m:t>
                          </m:r>
                        </m:e>
                        <m:sub>
                          <m:r>
                            <a:rPr lang="en-US" sz="2000" i="1" dirty="0">
                              <a:latin typeface="Cambria Math" panose="02040503050406030204" pitchFamily="18" charset="0"/>
                            </a:rPr>
                            <m:t>𝜃</m:t>
                          </m:r>
                        </m:sub>
                      </m:sSub>
                      <m:d>
                        <m:dPr>
                          <m:ctrlPr>
                            <a:rPr lang="en-US" sz="2000" i="1" dirty="0">
                              <a:latin typeface="Cambria Math" panose="02040503050406030204" pitchFamily="18" charset="0"/>
                            </a:rPr>
                          </m:ctrlPr>
                        </m:dPr>
                        <m:e>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𝑧</m:t>
                              </m:r>
                            </m:e>
                            <m:sub>
                              <m:r>
                                <a:rPr lang="en-US" sz="2000" b="0" i="1" dirty="0" smtClean="0">
                                  <a:latin typeface="Cambria Math" panose="02040503050406030204" pitchFamily="18" charset="0"/>
                                </a:rPr>
                                <m:t>𝑡</m:t>
                              </m:r>
                            </m:sub>
                          </m:sSub>
                          <m:r>
                            <a:rPr lang="en-US" sz="2000" i="1" dirty="0">
                              <a:latin typeface="Cambria Math" panose="02040503050406030204" pitchFamily="18" charset="0"/>
                            </a:rPr>
                            <m:t>,</m:t>
                          </m:r>
                          <m:r>
                            <a:rPr lang="en-US" sz="2000" i="1" dirty="0">
                              <a:latin typeface="Cambria Math" panose="02040503050406030204" pitchFamily="18" charset="0"/>
                            </a:rPr>
                            <m:t>𝑡</m:t>
                          </m:r>
                          <m:r>
                            <a:rPr lang="en-US" sz="2000" i="1" dirty="0">
                              <a:latin typeface="Cambria Math" panose="02040503050406030204" pitchFamily="18" charset="0"/>
                            </a:rPr>
                            <m:t>,</m:t>
                          </m:r>
                          <m:r>
                            <a:rPr lang="en-US" sz="2000" i="1" dirty="0">
                              <a:latin typeface="Cambria Math" panose="02040503050406030204" pitchFamily="18" charset="0"/>
                            </a:rPr>
                            <m:t>𝑦</m:t>
                          </m:r>
                        </m:e>
                      </m:d>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𝜖</m:t>
                          </m:r>
                        </m:e>
                        <m:sub>
                          <m:r>
                            <a:rPr lang="en-US" sz="2000" i="1" dirty="0">
                              <a:latin typeface="Cambria Math" panose="02040503050406030204" pitchFamily="18" charset="0"/>
                            </a:rPr>
                            <m:t>𝜃</m:t>
                          </m:r>
                        </m:sub>
                      </m:sSub>
                      <m:d>
                        <m:dPr>
                          <m:ctrlPr>
                            <a:rPr lang="en-US" sz="2000" i="1" dirty="0">
                              <a:latin typeface="Cambria Math" panose="02040503050406030204" pitchFamily="18" charset="0"/>
                            </a:rPr>
                          </m:ctrlPr>
                        </m:dPr>
                        <m:e>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𝑧</m:t>
                              </m:r>
                            </m:e>
                            <m:sub>
                              <m:r>
                                <a:rPr lang="en-US" sz="2000" b="0" i="1" dirty="0" smtClean="0">
                                  <a:latin typeface="Cambria Math" panose="02040503050406030204" pitchFamily="18" charset="0"/>
                                </a:rPr>
                                <m:t>𝑡</m:t>
                              </m:r>
                            </m:sub>
                          </m:sSub>
                          <m:r>
                            <a:rPr lang="en-US" sz="2000" i="1" dirty="0">
                              <a:latin typeface="Cambria Math" panose="02040503050406030204" pitchFamily="18" charset="0"/>
                            </a:rPr>
                            <m:t>,</m:t>
                          </m:r>
                          <m:r>
                            <a:rPr lang="en-US" sz="2000" i="1" dirty="0">
                              <a:latin typeface="Cambria Math" panose="02040503050406030204" pitchFamily="18" charset="0"/>
                            </a:rPr>
                            <m:t>𝑡</m:t>
                          </m:r>
                          <m:r>
                            <a:rPr lang="en-US" sz="2000" b="0" i="1" dirty="0" smtClean="0">
                              <a:latin typeface="Cambria Math" panose="02040503050406030204" pitchFamily="18" charset="0"/>
                            </a:rPr>
                            <m:t>,</m:t>
                          </m:r>
                          <m:acc>
                            <m:accPr>
                              <m:chr m:val="̅"/>
                              <m:ctrlPr>
                                <a:rPr lang="en-US" sz="2000" b="0" i="1" dirty="0" smtClean="0">
                                  <a:latin typeface="Cambria Math" panose="02040503050406030204" pitchFamily="18" charset="0"/>
                                </a:rPr>
                              </m:ctrlPr>
                            </m:accPr>
                            <m:e>
                              <m:r>
                                <a:rPr lang="en-US" sz="2000" b="0" i="1" dirty="0" smtClean="0">
                                  <a:latin typeface="Cambria Math" panose="02040503050406030204" pitchFamily="18" charset="0"/>
                                </a:rPr>
                                <m:t>𝑦</m:t>
                              </m:r>
                            </m:e>
                          </m:acc>
                        </m:e>
                      </m:d>
                      <m:r>
                        <a:rPr lang="en-US" sz="2000" i="1" dirty="0">
                          <a:latin typeface="Cambria Math" panose="02040503050406030204" pitchFamily="18" charset="0"/>
                        </a:rPr>
                        <m:t>)</m:t>
                      </m:r>
                    </m:oMath>
                  </m:oMathPara>
                </a14:m>
                <a:endParaRPr lang="en-US" sz="2000" dirty="0"/>
              </a:p>
              <a:p>
                <a:pPr marL="0" indent="0">
                  <a:buNone/>
                </a:pPr>
                <a:endParaRPr lang="en-US" sz="2000" dirty="0"/>
              </a:p>
              <a:p>
                <a:pPr marL="0" indent="0">
                  <a:buNone/>
                </a:pPr>
                <a:r>
                  <a:rPr lang="en-US" sz="2000" dirty="0"/>
                  <a:t>This is especially used in text-guided generation, since in this setting the space of generation possibilities is so big, </a:t>
                </a:r>
                <a:r>
                  <a:rPr lang="en-US" sz="2000" dirty="0" err="1"/>
                  <a:t>latents</a:t>
                </a:r>
                <a:r>
                  <a:rPr lang="en-US" sz="2000" dirty="0"/>
                  <a:t> of different objects might be close together, resulting in an unwanted coupled generation.</a:t>
                </a:r>
              </a:p>
              <a:p>
                <a:pPr marL="0" indent="0">
                  <a:buNone/>
                </a:pPr>
                <a:r>
                  <a:rPr lang="en-US" sz="2000" dirty="0"/>
                  <a:t>We can fix this by setting as negative conditioning the intrusive concept.</a:t>
                </a:r>
              </a:p>
            </p:txBody>
          </p:sp>
        </mc:Choice>
        <mc:Fallback xmlns="">
          <p:sp>
            <p:nvSpPr>
              <p:cNvPr id="3" name="Content Placeholder 2">
                <a:extLst>
                  <a:ext uri="{FF2B5EF4-FFF2-40B4-BE49-F238E27FC236}">
                    <a16:creationId xmlns:a16="http://schemas.microsoft.com/office/drawing/2014/main" id="{B44F5C02-3CE5-4D83-BFF9-EAA882D1DD58}"/>
                  </a:ext>
                </a:extLst>
              </p:cNvPr>
              <p:cNvSpPr>
                <a:spLocks noGrp="1" noRot="1" noChangeAspect="1" noMove="1" noResize="1" noEditPoints="1" noAdjustHandles="1" noChangeArrowheads="1" noChangeShapeType="1" noTextEdit="1"/>
              </p:cNvSpPr>
              <p:nvPr>
                <p:ph idx="1"/>
              </p:nvPr>
            </p:nvSpPr>
            <p:spPr>
              <a:blipFill>
                <a:blip r:embed="rId3"/>
                <a:stretch>
                  <a:fillRect l="-638" t="-14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E7977CC-8982-497D-9500-B8FA4DFE70C6}"/>
              </a:ext>
            </a:extLst>
          </p:cNvPr>
          <p:cNvSpPr>
            <a:spLocks noGrp="1"/>
          </p:cNvSpPr>
          <p:nvPr>
            <p:ph type="sldNum" sz="quarter" idx="12"/>
          </p:nvPr>
        </p:nvSpPr>
        <p:spPr/>
        <p:txBody>
          <a:bodyPr/>
          <a:lstStyle/>
          <a:p>
            <a:fld id="{57CB76AC-E5DF-427C-ABDC-2F4FBD8E4B69}" type="slidenum">
              <a:rPr lang="en-US" smtClean="0"/>
              <a:t>39</a:t>
            </a:fld>
            <a:endParaRPr lang="en-US"/>
          </a:p>
        </p:txBody>
      </p:sp>
      <p:sp>
        <p:nvSpPr>
          <p:cNvPr id="5" name="Text Placeholder 4">
            <a:extLst>
              <a:ext uri="{FF2B5EF4-FFF2-40B4-BE49-F238E27FC236}">
                <a16:creationId xmlns:a16="http://schemas.microsoft.com/office/drawing/2014/main" id="{EB08A3AA-C99D-4270-B355-0F995A355E1A}"/>
              </a:ext>
            </a:extLst>
          </p:cNvPr>
          <p:cNvSpPr>
            <a:spLocks noGrp="1"/>
          </p:cNvSpPr>
          <p:nvPr>
            <p:ph type="body" sz="quarter" idx="9"/>
          </p:nvPr>
        </p:nvSpPr>
        <p:spPr/>
        <p:txBody>
          <a:bodyPr/>
          <a:lstStyle/>
          <a:p>
            <a:endParaRPr lang="en-US"/>
          </a:p>
        </p:txBody>
      </p:sp>
      <p:sp>
        <p:nvSpPr>
          <p:cNvPr id="7" name="RS_Classification_Special">
            <a:extLst>
              <a:ext uri="{FF2B5EF4-FFF2-40B4-BE49-F238E27FC236}">
                <a16:creationId xmlns:a16="http://schemas.microsoft.com/office/drawing/2014/main" id="{FCB532DD-CC63-4BA5-9964-B18A39DA6B03}"/>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387836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CA15B-FCDD-414B-AE2C-524A1E5644B9}"/>
              </a:ext>
            </a:extLst>
          </p:cNvPr>
          <p:cNvSpPr>
            <a:spLocks noGrp="1"/>
          </p:cNvSpPr>
          <p:nvPr>
            <p:ph type="title"/>
          </p:nvPr>
        </p:nvSpPr>
        <p:spPr/>
        <p:txBody>
          <a:bodyPr/>
          <a:lstStyle/>
          <a:p>
            <a:r>
              <a:rPr lang="en-US" dirty="0"/>
              <a:t>Diffusion step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0BA8EE-3B8F-4644-A177-AF61DDA68E73}"/>
                  </a:ext>
                </a:extLst>
              </p:cNvPr>
              <p:cNvSpPr>
                <a:spLocks noGrp="1"/>
              </p:cNvSpPr>
              <p:nvPr>
                <p:ph idx="1"/>
              </p:nvPr>
            </p:nvSpPr>
            <p:spPr/>
            <p:txBody>
              <a:bodyPr>
                <a:normAutofit/>
              </a:bodyPr>
              <a:lstStyle/>
              <a:p>
                <a:pPr marL="0" indent="0">
                  <a:buNone/>
                </a:pPr>
                <a:r>
                  <a:rPr lang="en-US" sz="2000" dirty="0"/>
                  <a:t>We can define this noising transformation through a set of hyperparameters, which are called a </a:t>
                </a:r>
                <a:r>
                  <a:rPr lang="en-US" sz="2000" b="1" dirty="0"/>
                  <a:t>variance schedule:</a:t>
                </a:r>
              </a:p>
              <a:p>
                <a:pPr marL="0" indent="0">
                  <a:buNone/>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𝑡</m:t>
                                  </m:r>
                                </m:sub>
                              </m:sSub>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0,1</m:t>
                                  </m:r>
                                </m:e>
                              </m:d>
                            </m:e>
                          </m:d>
                        </m:e>
                        <m:sub>
                          <m:r>
                            <a:rPr lang="en-US" sz="2000" i="1">
                              <a:latin typeface="Cambria Math" panose="02040503050406030204" pitchFamily="18" charset="0"/>
                            </a:rPr>
                            <m:t>𝑡</m:t>
                          </m:r>
                          <m:r>
                            <a:rPr lang="en-US" sz="2000" i="1">
                              <a:latin typeface="Cambria Math" panose="02040503050406030204" pitchFamily="18" charset="0"/>
                            </a:rPr>
                            <m:t>=1</m:t>
                          </m:r>
                        </m:sub>
                        <m:sup>
                          <m:r>
                            <a:rPr lang="en-US" sz="2000" i="1">
                              <a:latin typeface="Cambria Math" panose="02040503050406030204" pitchFamily="18" charset="0"/>
                            </a:rPr>
                            <m:t>𝑇</m:t>
                          </m:r>
                        </m:sup>
                      </m:sSubSup>
                    </m:oMath>
                  </m:oMathPara>
                </a14:m>
                <a:endParaRPr lang="en-US" sz="2000" dirty="0"/>
              </a:p>
              <a:p>
                <a:pPr marL="0" indent="0">
                  <a:buNone/>
                </a:pPr>
                <a:endParaRPr lang="en-US" sz="2000" dirty="0"/>
              </a:p>
              <a:p>
                <a:pPr marL="0" indent="0">
                  <a:buNone/>
                </a:pPr>
                <a:r>
                  <a:rPr lang="en-US" sz="2000" dirty="0"/>
                  <a:t>Using these parameters we can define the distribution of each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oMath>
                </a14:m>
                <a:r>
                  <a:rPr lang="en-US" sz="2000" b="0" dirty="0"/>
                  <a:t> given the slightly less noisy image before it:</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𝑞</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r>
                                <a:rPr lang="en-US" sz="2000" i="1">
                                  <a:latin typeface="Cambria Math" panose="02040503050406030204" pitchFamily="18" charset="0"/>
                                </a:rPr>
                                <m:t>−1</m:t>
                              </m:r>
                            </m:sub>
                          </m:sSub>
                        </m:e>
                      </m:d>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𝒩</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rad>
                            <m:radPr>
                              <m:degHide m:val="on"/>
                              <m:ctrlPr>
                                <a:rPr lang="en-US" sz="2000" i="1">
                                  <a:latin typeface="Cambria Math" panose="02040503050406030204" pitchFamily="18" charset="0"/>
                                  <a:ea typeface="Cambria Math" panose="02040503050406030204" pitchFamily="18" charset="0"/>
                                </a:rPr>
                              </m:ctrlPr>
                            </m:radPr>
                            <m:deg/>
                            <m:e>
                              <m:r>
                                <a:rPr lang="en-US" sz="2000" i="1">
                                  <a:latin typeface="Cambria Math" panose="02040503050406030204" pitchFamily="18" charset="0"/>
                                  <a:ea typeface="Cambria Math" panose="02040503050406030204" pitchFamily="18" charset="0"/>
                                </a:rPr>
                                <m:t>1−</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𝑡</m:t>
                                  </m:r>
                                </m:sub>
                              </m:sSub>
                            </m:e>
                          </m:rad>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𝐼</m:t>
                          </m:r>
                        </m:e>
                      </m:d>
                    </m:oMath>
                  </m:oMathPara>
                </a14:m>
                <a:endParaRPr lang="en-US" sz="2000" dirty="0">
                  <a:ea typeface="Cambria Math" panose="02040503050406030204" pitchFamily="18" charset="0"/>
                </a:endParaRPr>
              </a:p>
              <a:p>
                <a:pPr marL="0" indent="0">
                  <a:buNone/>
                </a:pPr>
                <a:endParaRPr lang="en-US" sz="2000" dirty="0">
                  <a:ea typeface="Cambria Math" panose="02040503050406030204" pitchFamily="18" charset="0"/>
                </a:endParaRPr>
              </a:p>
              <a:p>
                <a:pPr marL="0" indent="0">
                  <a:buNone/>
                </a:pPr>
                <a:r>
                  <a:rPr lang="en-US" sz="2000" b="0" dirty="0">
                    <a:ea typeface="Cambria Math" panose="02040503050406030204" pitchFamily="18" charset="0"/>
                  </a:rPr>
                  <a:t>However to obtain a sample noised </a:t>
                </a:r>
                <a14:m>
                  <m:oMath xmlns:m="http://schemas.openxmlformats.org/officeDocument/2006/math">
                    <m:r>
                      <a:rPr lang="en-US" sz="2000" b="0" i="1" smtClean="0">
                        <a:latin typeface="Cambria Math" panose="02040503050406030204" pitchFamily="18" charset="0"/>
                        <a:ea typeface="Cambria Math" panose="02040503050406030204" pitchFamily="18" charset="0"/>
                      </a:rPr>
                      <m:t>𝑡</m:t>
                    </m:r>
                  </m:oMath>
                </a14:m>
                <a:r>
                  <a:rPr lang="en-US" sz="2000" b="0" dirty="0">
                    <a:ea typeface="Cambria Math" panose="02040503050406030204" pitchFamily="18" charset="0"/>
                  </a:rPr>
                  <a:t> times we don’t actually need to sample from these distributions for each noising step, we can actually obtain a sample at a certain noise level directly knowing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0</m:t>
                        </m:r>
                      </m:sub>
                    </m:sSub>
                  </m:oMath>
                </a14:m>
                <a:r>
                  <a:rPr lang="en-US" sz="2000" b="0" dirty="0">
                    <a:ea typeface="Cambria Math" panose="02040503050406030204" pitchFamily="18" charset="0"/>
                  </a:rPr>
                  <a:t>:</a:t>
                </a:r>
              </a:p>
              <a:p>
                <a:pPr marL="0" indent="0">
                  <a:buNone/>
                </a:pPr>
                <a:r>
                  <a:rPr lang="en-US" sz="2000" b="0" dirty="0">
                    <a:ea typeface="Cambria Math" panose="02040503050406030204" pitchFamily="18" charset="0"/>
                  </a:rPr>
                  <a:t>Let: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=1−</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m:rPr>
                                <m:sty m:val="p"/>
                              </m:rPr>
                              <a:rPr lang="en-US" sz="2000" i="1">
                                <a:latin typeface="Cambria Math" panose="02040503050406030204" pitchFamily="18" charset="0"/>
                                <a:ea typeface="Cambria Math" panose="02040503050406030204" pitchFamily="18" charset="0"/>
                              </a:rPr>
                              <m:t>α</m:t>
                            </m:r>
                          </m:e>
                        </m:acc>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nary>
                      <m:naryPr>
                        <m:chr m:val="∏"/>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m:t>
                        </m:r>
                        <m:r>
                          <m:rPr>
                            <m:brk m:alnAt="23"/>
                          </m:rP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𝑡</m:t>
                        </m:r>
                      </m:sup>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𝑡</m:t>
                            </m:r>
                          </m:sub>
                        </m:sSub>
                      </m:e>
                    </m:nary>
                  </m:oMath>
                </a14:m>
                <a:r>
                  <a:rPr lang="en-US" sz="2000" b="0" dirty="0">
                    <a:ea typeface="Cambria Math" panose="02040503050406030204" pitchFamily="18" charset="0"/>
                  </a:rPr>
                  <a:t>        Then we can define:  </a:t>
                </a:r>
                <a14:m>
                  <m:oMath xmlns:m="http://schemas.openxmlformats.org/officeDocument/2006/math">
                    <m:r>
                      <a:rPr lang="en-US" sz="2000" i="1">
                        <a:latin typeface="Cambria Math" panose="02040503050406030204" pitchFamily="18" charset="0"/>
                        <a:ea typeface="Cambria Math" panose="02040503050406030204" pitchFamily="18" charset="0"/>
                      </a:rPr>
                      <m:t>𝑞</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𝑡</m:t>
                            </m:r>
                          </m:sub>
                        </m:sSub>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0</m:t>
                            </m:r>
                          </m:sub>
                        </m:sSub>
                      </m:e>
                    </m:d>
                    <m:r>
                      <a:rPr lang="en-US" sz="2000" i="1">
                        <a:latin typeface="Cambria Math" panose="02040503050406030204" pitchFamily="18" charset="0"/>
                        <a:ea typeface="Cambria Math" panose="02040503050406030204" pitchFamily="18" charset="0"/>
                      </a:rPr>
                      <m:t>=</m:t>
                    </m:r>
                  </m:oMath>
                </a14:m>
                <a:r>
                  <a:rPr lang="en-US" sz="2000" dirty="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𝒩</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rad>
                          <m:radPr>
                            <m:degHide m:val="on"/>
                            <m:ctrlPr>
                              <a:rPr lang="en-US" sz="2000" i="1">
                                <a:latin typeface="Cambria Math" panose="02040503050406030204" pitchFamily="18" charset="0"/>
                                <a:ea typeface="Cambria Math" panose="02040503050406030204" pitchFamily="18" charset="0"/>
                              </a:rPr>
                            </m:ctrlPr>
                          </m:radPr>
                          <m:deg/>
                          <m:e>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m:rPr>
                                        <m:sty m:val="p"/>
                                      </m:rPr>
                                      <a:rPr lang="en-US" sz="2000" i="1">
                                        <a:latin typeface="Cambria Math" panose="02040503050406030204" pitchFamily="18" charset="0"/>
                                        <a:ea typeface="Cambria Math" panose="02040503050406030204" pitchFamily="18" charset="0"/>
                                      </a:rPr>
                                      <m:t>α</m:t>
                                    </m:r>
                                  </m:e>
                                </m:acc>
                              </m:e>
                              <m:sub>
                                <m:r>
                                  <a:rPr lang="en-US" sz="2000" i="1">
                                    <a:latin typeface="Cambria Math" panose="02040503050406030204" pitchFamily="18" charset="0"/>
                                    <a:ea typeface="Cambria Math" panose="02040503050406030204" pitchFamily="18" charset="0"/>
                                  </a:rPr>
                                  <m:t>𝑡</m:t>
                                </m:r>
                              </m:sub>
                            </m:sSub>
                          </m:e>
                        </m:rad>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 (1−</m:t>
                        </m:r>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m:rPr>
                                    <m:sty m:val="p"/>
                                  </m:rPr>
                                  <a:rPr lang="en-US" sz="2000" i="1">
                                    <a:latin typeface="Cambria Math" panose="02040503050406030204" pitchFamily="18" charset="0"/>
                                    <a:ea typeface="Cambria Math" panose="02040503050406030204" pitchFamily="18" charset="0"/>
                                  </a:rPr>
                                  <m:t>α</m:t>
                                </m:r>
                              </m:e>
                            </m:acc>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e>
                    </m:d>
                  </m:oMath>
                </a14:m>
                <a:endParaRPr lang="en-US" sz="2000" dirty="0">
                  <a:ea typeface="Cambria Math" panose="02040503050406030204" pitchFamily="18" charset="0"/>
                </a:endParaRPr>
              </a:p>
              <a:p>
                <a:pPr marL="0" indent="0">
                  <a:buNone/>
                </a:pPr>
                <a:endParaRPr lang="en-US" sz="2000" b="0" dirty="0">
                  <a:ea typeface="Cambria Math" panose="02040503050406030204" pitchFamily="18" charset="0"/>
                </a:endParaRPr>
              </a:p>
              <a:p>
                <a:pPr marL="0" indent="0">
                  <a:buNone/>
                </a:pPr>
                <a:endParaRPr lang="en-US" sz="2000" b="0" dirty="0">
                  <a:ea typeface="Cambria Math" panose="02040503050406030204" pitchFamily="18" charset="0"/>
                </a:endParaRPr>
              </a:p>
              <a:p>
                <a:pPr marL="0" indent="0">
                  <a:buNone/>
                </a:pPr>
                <a:endParaRPr lang="en-US" sz="2000" b="0" dirty="0">
                  <a:ea typeface="Cambria Math" panose="02040503050406030204" pitchFamily="18" charset="0"/>
                </a:endParaRPr>
              </a:p>
              <a:p>
                <a:pPr marL="0" indent="0">
                  <a:buNone/>
                </a:pPr>
                <a:endParaRPr lang="en-US" sz="2000" b="0" dirty="0">
                  <a:ea typeface="Cambria Math" panose="02040503050406030204" pitchFamily="18" charset="0"/>
                </a:endParaRPr>
              </a:p>
              <a:p>
                <a:pPr marL="0" indent="0">
                  <a:buNone/>
                </a:pPr>
                <a:endParaRPr lang="en-US" sz="2000" b="0" dirty="0">
                  <a:ea typeface="Cambria Math" panose="02040503050406030204" pitchFamily="18" charset="0"/>
                </a:endParaRPr>
              </a:p>
              <a:p>
                <a:pPr marL="0" indent="0">
                  <a:buNone/>
                </a:pPr>
                <a:endParaRPr lang="en-US" sz="2000" b="0" dirty="0">
                  <a:ea typeface="Cambria Math" panose="02040503050406030204" pitchFamily="18" charset="0"/>
                </a:endParaRPr>
              </a:p>
              <a:p>
                <a:pPr marL="0" indent="0">
                  <a:buNone/>
                </a:pPr>
                <a:endParaRPr lang="en-US" sz="2000" b="0" dirty="0">
                  <a:ea typeface="Cambria Math" panose="02040503050406030204" pitchFamily="18" charset="0"/>
                </a:endParaRPr>
              </a:p>
              <a:p>
                <a:pPr marL="0" indent="0">
                  <a:buNone/>
                </a:pPr>
                <a:endParaRPr lang="en-US" sz="2000" b="0" dirty="0">
                  <a:ea typeface="Cambria Math" panose="02040503050406030204" pitchFamily="18" charset="0"/>
                </a:endParaRPr>
              </a:p>
              <a:p>
                <a:pPr marL="0" indent="0">
                  <a:buNone/>
                </a:pPr>
                <a:endParaRPr lang="en-US" sz="2000" b="0" dirty="0">
                  <a:ea typeface="Cambria Math" panose="02040503050406030204" pitchFamily="18" charset="0"/>
                </a:endParaRPr>
              </a:p>
              <a:p>
                <a:pPr marL="0" indent="0">
                  <a:buNone/>
                </a:pPr>
                <a:endParaRPr lang="en-US" sz="2000" b="0" dirty="0">
                  <a:ea typeface="Cambria Math" panose="02040503050406030204" pitchFamily="18" charset="0"/>
                </a:endParaRPr>
              </a:p>
              <a:p>
                <a:pPr marL="0" indent="0">
                  <a:buNone/>
                </a:pPr>
                <a:endParaRPr lang="en-US" sz="2000" b="0" dirty="0">
                  <a:ea typeface="Cambria Math" panose="02040503050406030204" pitchFamily="18" charset="0"/>
                </a:endParaRPr>
              </a:p>
              <a:p>
                <a:pPr marL="0" indent="0">
                  <a:buNone/>
                </a:pPr>
                <a:endParaRPr lang="en-US" sz="2000" b="0" dirty="0">
                  <a:ea typeface="Cambria Math" panose="02040503050406030204" pitchFamily="18" charset="0"/>
                </a:endParaRPr>
              </a:p>
              <a:p>
                <a:pPr marL="0" indent="0">
                  <a:buNone/>
                </a:pPr>
                <a:endParaRPr lang="en-US" sz="2000" b="0" dirty="0">
                  <a:ea typeface="Cambria Math" panose="02040503050406030204" pitchFamily="18" charset="0"/>
                </a:endParaRPr>
              </a:p>
              <a:p>
                <a:pPr marL="0" indent="0">
                  <a:buNone/>
                </a:pPr>
                <a:endParaRPr lang="en-US" sz="2000" b="0" dirty="0">
                  <a:ea typeface="Cambria Math" panose="02040503050406030204" pitchFamily="18" charset="0"/>
                </a:endParaRPr>
              </a:p>
              <a:p>
                <a:pPr marL="0" indent="0">
                  <a:buNone/>
                </a:pPr>
                <a:endParaRPr lang="en-US" sz="2000" b="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600BA8EE-3B8F-4644-A177-AF61DDA68E73}"/>
                  </a:ext>
                </a:extLst>
              </p:cNvPr>
              <p:cNvSpPr>
                <a:spLocks noGrp="1" noRot="1" noChangeAspect="1" noMove="1" noResize="1" noEditPoints="1" noAdjustHandles="1" noChangeArrowheads="1" noChangeShapeType="1" noTextEdit="1"/>
              </p:cNvSpPr>
              <p:nvPr>
                <p:ph idx="1"/>
              </p:nvPr>
            </p:nvSpPr>
            <p:spPr>
              <a:blipFill>
                <a:blip r:embed="rId3"/>
                <a:stretch>
                  <a:fillRect l="-638" t="-1401" r="-58" b="-1176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798C3F-8659-4C23-8EFC-5A84743BB228}"/>
              </a:ext>
            </a:extLst>
          </p:cNvPr>
          <p:cNvSpPr>
            <a:spLocks noGrp="1"/>
          </p:cNvSpPr>
          <p:nvPr>
            <p:ph type="sldNum" sz="quarter" idx="12"/>
          </p:nvPr>
        </p:nvSpPr>
        <p:spPr/>
        <p:txBody>
          <a:bodyPr/>
          <a:lstStyle/>
          <a:p>
            <a:fld id="{57CB76AC-E5DF-427C-ABDC-2F4FBD8E4B69}" type="slidenum">
              <a:rPr lang="en-US" smtClean="0"/>
              <a:t>4</a:t>
            </a:fld>
            <a:endParaRPr lang="en-US"/>
          </a:p>
        </p:txBody>
      </p:sp>
      <p:sp>
        <p:nvSpPr>
          <p:cNvPr id="5" name="Text Placeholder 4">
            <a:extLst>
              <a:ext uri="{FF2B5EF4-FFF2-40B4-BE49-F238E27FC236}">
                <a16:creationId xmlns:a16="http://schemas.microsoft.com/office/drawing/2014/main" id="{80F277B9-282C-4CBB-A43C-190C28CE80B0}"/>
              </a:ext>
            </a:extLst>
          </p:cNvPr>
          <p:cNvSpPr>
            <a:spLocks noGrp="1"/>
          </p:cNvSpPr>
          <p:nvPr>
            <p:ph type="body" sz="quarter" idx="9"/>
          </p:nvPr>
        </p:nvSpPr>
        <p:spPr/>
        <p:txBody>
          <a:bodyPr/>
          <a:lstStyle/>
          <a:p>
            <a:endParaRPr lang="en-US"/>
          </a:p>
        </p:txBody>
      </p:sp>
      <p:sp>
        <p:nvSpPr>
          <p:cNvPr id="7" name="RS_Classification_Special">
            <a:extLst>
              <a:ext uri="{FF2B5EF4-FFF2-40B4-BE49-F238E27FC236}">
                <a16:creationId xmlns:a16="http://schemas.microsoft.com/office/drawing/2014/main" id="{01000468-A6B5-4722-AF85-22E7BCFB16D8}"/>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1155609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961C8-DA21-4DBF-91A0-CB2A4FD9478E}"/>
              </a:ext>
            </a:extLst>
          </p:cNvPr>
          <p:cNvSpPr>
            <a:spLocks noGrp="1"/>
          </p:cNvSpPr>
          <p:nvPr>
            <p:ph type="title"/>
          </p:nvPr>
        </p:nvSpPr>
        <p:spPr/>
        <p:txBody>
          <a:bodyPr/>
          <a:lstStyle/>
          <a:p>
            <a:r>
              <a:rPr lang="en-US" dirty="0"/>
              <a:t>Img2IMG</a:t>
            </a:r>
          </a:p>
        </p:txBody>
      </p:sp>
      <p:sp>
        <p:nvSpPr>
          <p:cNvPr id="3" name="Content Placeholder 2">
            <a:extLst>
              <a:ext uri="{FF2B5EF4-FFF2-40B4-BE49-F238E27FC236}">
                <a16:creationId xmlns:a16="http://schemas.microsoft.com/office/drawing/2014/main" id="{3698DBFF-F980-4B08-ABD8-B537255C8834}"/>
              </a:ext>
            </a:extLst>
          </p:cNvPr>
          <p:cNvSpPr>
            <a:spLocks noGrp="1"/>
          </p:cNvSpPr>
          <p:nvPr>
            <p:ph idx="1"/>
          </p:nvPr>
        </p:nvSpPr>
        <p:spPr/>
        <p:txBody>
          <a:bodyPr>
            <a:normAutofit fontScale="70000" lnSpcReduction="20000"/>
          </a:bodyPr>
          <a:lstStyle/>
          <a:p>
            <a:pPr marL="0" indent="0">
              <a:buNone/>
            </a:pPr>
            <a:r>
              <a:rPr lang="en-US" dirty="0"/>
              <a:t>Image conditioning can be done through the cross-attention mechanism as we have seen, however if we want to really mimic the image the conditioning signal might not be strong enough.</a:t>
            </a:r>
          </a:p>
          <a:p>
            <a:pPr marL="0" indent="0">
              <a:buNone/>
            </a:pPr>
            <a:endParaRPr lang="en-US" dirty="0"/>
          </a:p>
          <a:p>
            <a:pPr marL="0" indent="0">
              <a:buNone/>
            </a:pPr>
            <a:r>
              <a:rPr lang="en-US" dirty="0"/>
              <a:t>In this case we can use a different type of conditioning, namely conditioning by starting with a pre-existing latent.</a:t>
            </a:r>
          </a:p>
          <a:p>
            <a:pPr marL="0" indent="0">
              <a:buNone/>
            </a:pPr>
            <a:r>
              <a:rPr lang="en-US" dirty="0"/>
              <a:t>Given an image that we want to transform we can proceed as follows:</a:t>
            </a:r>
          </a:p>
          <a:p>
            <a:r>
              <a:rPr lang="en-US" dirty="0"/>
              <a:t>Encode the input image with the encoder to get the estimated moments</a:t>
            </a:r>
          </a:p>
          <a:p>
            <a:r>
              <a:rPr lang="en-US" dirty="0"/>
              <a:t>Sample from a Gaussian parametrized in that way</a:t>
            </a:r>
          </a:p>
          <a:p>
            <a:r>
              <a:rPr lang="en-US" dirty="0"/>
              <a:t>Run the sampled latent under the diffusion process, adding other conditioning information through cross-attention</a:t>
            </a:r>
          </a:p>
          <a:p>
            <a:pPr marL="0" indent="0">
              <a:buNone/>
            </a:pPr>
            <a:endParaRPr lang="en-US" dirty="0"/>
          </a:p>
          <a:p>
            <a:pPr marL="0" indent="0">
              <a:buNone/>
            </a:pPr>
            <a:r>
              <a:rPr lang="en-US" dirty="0"/>
              <a:t>The more steps of the diffusion process we run the more different our output latent will be to the original, we can control this duration through a parameter referred to as </a:t>
            </a:r>
            <a:r>
              <a:rPr lang="en-US" b="1" dirty="0"/>
              <a:t>denoising strength</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86D54095-A4FE-45B6-8520-267A42C38121}"/>
              </a:ext>
            </a:extLst>
          </p:cNvPr>
          <p:cNvSpPr>
            <a:spLocks noGrp="1"/>
          </p:cNvSpPr>
          <p:nvPr>
            <p:ph type="sldNum" sz="quarter" idx="12"/>
          </p:nvPr>
        </p:nvSpPr>
        <p:spPr/>
        <p:txBody>
          <a:bodyPr/>
          <a:lstStyle/>
          <a:p>
            <a:fld id="{57CB76AC-E5DF-427C-ABDC-2F4FBD8E4B69}" type="slidenum">
              <a:rPr lang="en-US" smtClean="0"/>
              <a:t>40</a:t>
            </a:fld>
            <a:endParaRPr lang="en-US"/>
          </a:p>
        </p:txBody>
      </p:sp>
      <p:sp>
        <p:nvSpPr>
          <p:cNvPr id="5" name="Text Placeholder 4">
            <a:extLst>
              <a:ext uri="{FF2B5EF4-FFF2-40B4-BE49-F238E27FC236}">
                <a16:creationId xmlns:a16="http://schemas.microsoft.com/office/drawing/2014/main" id="{36E4678A-2583-40B5-AA77-CEBAA2B506F0}"/>
              </a:ext>
            </a:extLst>
          </p:cNvPr>
          <p:cNvSpPr>
            <a:spLocks noGrp="1"/>
          </p:cNvSpPr>
          <p:nvPr>
            <p:ph type="body" sz="quarter" idx="9"/>
          </p:nvPr>
        </p:nvSpPr>
        <p:spPr/>
        <p:txBody>
          <a:bodyPr/>
          <a:lstStyle/>
          <a:p>
            <a:endParaRPr lang="en-US"/>
          </a:p>
        </p:txBody>
      </p:sp>
      <p:sp>
        <p:nvSpPr>
          <p:cNvPr id="7" name="RS_Classification_Special">
            <a:extLst>
              <a:ext uri="{FF2B5EF4-FFF2-40B4-BE49-F238E27FC236}">
                <a16:creationId xmlns:a16="http://schemas.microsoft.com/office/drawing/2014/main" id="{536EEBB0-4110-4FCB-B708-210BFA91D744}"/>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3266583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7F44B-70F7-4F4F-8DF1-70D8D30AC37C}"/>
              </a:ext>
            </a:extLst>
          </p:cNvPr>
          <p:cNvSpPr>
            <a:spLocks noGrp="1"/>
          </p:cNvSpPr>
          <p:nvPr>
            <p:ph type="title"/>
          </p:nvPr>
        </p:nvSpPr>
        <p:spPr/>
        <p:txBody>
          <a:bodyPr/>
          <a:lstStyle/>
          <a:p>
            <a:r>
              <a:rPr lang="en-US" dirty="0"/>
              <a:t>Inpainting</a:t>
            </a:r>
          </a:p>
        </p:txBody>
      </p:sp>
      <p:sp>
        <p:nvSpPr>
          <p:cNvPr id="3" name="Content Placeholder 2">
            <a:extLst>
              <a:ext uri="{FF2B5EF4-FFF2-40B4-BE49-F238E27FC236}">
                <a16:creationId xmlns:a16="http://schemas.microsoft.com/office/drawing/2014/main" id="{1F389F07-6740-43B3-86EB-BE4B30DE4E1F}"/>
              </a:ext>
            </a:extLst>
          </p:cNvPr>
          <p:cNvSpPr>
            <a:spLocks noGrp="1"/>
          </p:cNvSpPr>
          <p:nvPr>
            <p:ph idx="1"/>
          </p:nvPr>
        </p:nvSpPr>
        <p:spPr>
          <a:xfrm>
            <a:off x="480000" y="1512000"/>
            <a:ext cx="3584000" cy="4704000"/>
          </a:xfrm>
        </p:spPr>
        <p:txBody>
          <a:bodyPr>
            <a:normAutofit/>
          </a:bodyPr>
          <a:lstStyle/>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Inpainting refers to the procedure of taking an input image, defining a mask and the modifying only the content of that mask</a:t>
            </a:r>
          </a:p>
        </p:txBody>
      </p:sp>
      <p:sp>
        <p:nvSpPr>
          <p:cNvPr id="4" name="Slide Number Placeholder 3">
            <a:extLst>
              <a:ext uri="{FF2B5EF4-FFF2-40B4-BE49-F238E27FC236}">
                <a16:creationId xmlns:a16="http://schemas.microsoft.com/office/drawing/2014/main" id="{983E1A63-8499-4335-8D15-685B09234A56}"/>
              </a:ext>
            </a:extLst>
          </p:cNvPr>
          <p:cNvSpPr>
            <a:spLocks noGrp="1"/>
          </p:cNvSpPr>
          <p:nvPr>
            <p:ph type="sldNum" sz="quarter" idx="12"/>
          </p:nvPr>
        </p:nvSpPr>
        <p:spPr/>
        <p:txBody>
          <a:bodyPr/>
          <a:lstStyle/>
          <a:p>
            <a:fld id="{57CB76AC-E5DF-427C-ABDC-2F4FBD8E4B69}" type="slidenum">
              <a:rPr lang="en-US" smtClean="0"/>
              <a:t>41</a:t>
            </a:fld>
            <a:endParaRPr lang="en-US"/>
          </a:p>
        </p:txBody>
      </p:sp>
      <p:sp>
        <p:nvSpPr>
          <p:cNvPr id="5" name="Text Placeholder 4">
            <a:extLst>
              <a:ext uri="{FF2B5EF4-FFF2-40B4-BE49-F238E27FC236}">
                <a16:creationId xmlns:a16="http://schemas.microsoft.com/office/drawing/2014/main" id="{4F31C1FC-858D-4139-82B6-BC39DE0C8035}"/>
              </a:ext>
            </a:extLst>
          </p:cNvPr>
          <p:cNvSpPr>
            <a:spLocks noGrp="1"/>
          </p:cNvSpPr>
          <p:nvPr>
            <p:ph type="body" sz="quarter" idx="9"/>
          </p:nvPr>
        </p:nvSpPr>
        <p:spPr/>
        <p:txBody>
          <a:bodyPr/>
          <a:lstStyle/>
          <a:p>
            <a:endParaRPr lang="en-US"/>
          </a:p>
        </p:txBody>
      </p:sp>
      <p:pic>
        <p:nvPicPr>
          <p:cNvPr id="10" name="Picture 9">
            <a:extLst>
              <a:ext uri="{FF2B5EF4-FFF2-40B4-BE49-F238E27FC236}">
                <a16:creationId xmlns:a16="http://schemas.microsoft.com/office/drawing/2014/main" id="{AF8CE7BD-5EC9-4229-AFED-780A71670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1" y="1092200"/>
            <a:ext cx="5714889" cy="5013179"/>
          </a:xfrm>
          <a:prstGeom prst="rect">
            <a:avLst/>
          </a:prstGeom>
        </p:spPr>
      </p:pic>
      <p:sp>
        <p:nvSpPr>
          <p:cNvPr id="7" name="RS_Classification_Special">
            <a:extLst>
              <a:ext uri="{FF2B5EF4-FFF2-40B4-BE49-F238E27FC236}">
                <a16:creationId xmlns:a16="http://schemas.microsoft.com/office/drawing/2014/main" id="{D89898EA-3C40-449A-AC14-B905453B3D74}"/>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2941780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B039610-8E43-4417-BBE6-288AFD2EF8F5}"/>
              </a:ext>
            </a:extLst>
          </p:cNvPr>
          <p:cNvSpPr>
            <a:spLocks noGrp="1"/>
          </p:cNvSpPr>
          <p:nvPr>
            <p:ph type="pic" sz="quarter" idx="2"/>
          </p:nvPr>
        </p:nvSpPr>
        <p:spPr/>
      </p:sp>
      <p:sp>
        <p:nvSpPr>
          <p:cNvPr id="3" name="Title 2">
            <a:extLst>
              <a:ext uri="{FF2B5EF4-FFF2-40B4-BE49-F238E27FC236}">
                <a16:creationId xmlns:a16="http://schemas.microsoft.com/office/drawing/2014/main" id="{7C842F4F-01A8-419C-8B2B-45299E372679}"/>
              </a:ext>
            </a:extLst>
          </p:cNvPr>
          <p:cNvSpPr>
            <a:spLocks noGrp="1"/>
          </p:cNvSpPr>
          <p:nvPr>
            <p:ph type="title"/>
          </p:nvPr>
        </p:nvSpPr>
        <p:spPr>
          <a:solidFill>
            <a:schemeClr val="accent1">
              <a:lumMod val="75000"/>
            </a:schemeClr>
          </a:solidFill>
        </p:spPr>
        <p:txBody>
          <a:bodyPr/>
          <a:lstStyle/>
          <a:p>
            <a:r>
              <a:rPr lang="en-US" dirty="0"/>
              <a:t>Resources</a:t>
            </a:r>
          </a:p>
        </p:txBody>
      </p:sp>
      <p:sp>
        <p:nvSpPr>
          <p:cNvPr id="4" name="Text Placeholder 3">
            <a:extLst>
              <a:ext uri="{FF2B5EF4-FFF2-40B4-BE49-F238E27FC236}">
                <a16:creationId xmlns:a16="http://schemas.microsoft.com/office/drawing/2014/main" id="{A2C12279-F40C-4C07-8AE2-CE770BE469B8}"/>
              </a:ext>
            </a:extLst>
          </p:cNvPr>
          <p:cNvSpPr>
            <a:spLocks noGrp="1"/>
          </p:cNvSpPr>
          <p:nvPr>
            <p:ph type="body" sz="quarter" idx="9"/>
          </p:nvPr>
        </p:nvSpPr>
        <p:spPr/>
        <p:txBody>
          <a:bodyPr/>
          <a:lstStyle/>
          <a:p>
            <a:endParaRPr lang="en-US"/>
          </a:p>
        </p:txBody>
      </p:sp>
      <p:sp>
        <p:nvSpPr>
          <p:cNvPr id="6" name="RS_Classification_Special">
            <a:extLst>
              <a:ext uri="{FF2B5EF4-FFF2-40B4-BE49-F238E27FC236}">
                <a16:creationId xmlns:a16="http://schemas.microsoft.com/office/drawing/2014/main" id="{2129CD13-D3DA-4987-8B13-259636D1010F}"/>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1611841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883B-A018-4A0C-9D77-084B1698672A}"/>
              </a:ext>
            </a:extLst>
          </p:cNvPr>
          <p:cNvSpPr>
            <a:spLocks noGrp="1"/>
          </p:cNvSpPr>
          <p:nvPr>
            <p:ph type="title"/>
          </p:nvPr>
        </p:nvSpPr>
        <p:spPr/>
        <p:txBody>
          <a:bodyPr/>
          <a:lstStyle/>
          <a:p>
            <a:r>
              <a:rPr lang="en-US" dirty="0"/>
              <a:t>Main Papers</a:t>
            </a:r>
          </a:p>
        </p:txBody>
      </p:sp>
      <p:sp>
        <p:nvSpPr>
          <p:cNvPr id="3" name="Content Placeholder 2">
            <a:extLst>
              <a:ext uri="{FF2B5EF4-FFF2-40B4-BE49-F238E27FC236}">
                <a16:creationId xmlns:a16="http://schemas.microsoft.com/office/drawing/2014/main" id="{78C40DC1-DB97-4994-AA50-3BD68247DDCD}"/>
              </a:ext>
            </a:extLst>
          </p:cNvPr>
          <p:cNvSpPr>
            <a:spLocks noGrp="1"/>
          </p:cNvSpPr>
          <p:nvPr>
            <p:ph idx="1"/>
          </p:nvPr>
        </p:nvSpPr>
        <p:spPr/>
        <p:txBody>
          <a:bodyPr>
            <a:normAutofit/>
          </a:bodyPr>
          <a:lstStyle/>
          <a:p>
            <a:r>
              <a:rPr lang="en-US" sz="2000" dirty="0">
                <a:hlinkClick r:id="rId3"/>
              </a:rPr>
              <a:t>What are diffusion models?</a:t>
            </a:r>
            <a:endParaRPr lang="en-US" sz="2000" dirty="0"/>
          </a:p>
          <a:p>
            <a:r>
              <a:rPr lang="en-US" sz="2000" dirty="0">
                <a:hlinkClick r:id="rId4"/>
              </a:rPr>
              <a:t>Denoising Diffusion Probabilistic Models</a:t>
            </a:r>
            <a:endParaRPr lang="en-US" sz="2000" dirty="0"/>
          </a:p>
          <a:p>
            <a:r>
              <a:rPr lang="en-US" sz="2000" dirty="0">
                <a:hlinkClick r:id="rId5"/>
              </a:rPr>
              <a:t>Improved Denoising Diffusion Probabilistic Models</a:t>
            </a:r>
            <a:endParaRPr lang="en-US" sz="2000" dirty="0"/>
          </a:p>
          <a:p>
            <a:r>
              <a:rPr lang="en-US" sz="2000" dirty="0">
                <a:hlinkClick r:id="rId6"/>
              </a:rPr>
              <a:t>Generative Modeling by Estimating Gradients of the Data Distribution</a:t>
            </a:r>
            <a:endParaRPr lang="en-US" sz="2000" dirty="0"/>
          </a:p>
          <a:p>
            <a:r>
              <a:rPr lang="en-US" sz="2000" dirty="0">
                <a:hlinkClick r:id="rId7"/>
              </a:rPr>
              <a:t>Score-Based Generative Modeling Through Stochastic Differential Equations</a:t>
            </a:r>
            <a:endParaRPr lang="en-US" sz="2000" dirty="0"/>
          </a:p>
          <a:p>
            <a:r>
              <a:rPr lang="en-US" sz="2000" dirty="0">
                <a:hlinkClick r:id="rId8"/>
              </a:rPr>
              <a:t>Elucidating the Design Space of Diffusion-Based Generative </a:t>
            </a:r>
            <a:r>
              <a:rPr lang="en-US" sz="2000" dirty="0" err="1">
                <a:hlinkClick r:id="rId8"/>
              </a:rPr>
              <a:t>ModelsLatent</a:t>
            </a:r>
            <a:r>
              <a:rPr lang="en-US" sz="2000" dirty="0">
                <a:hlinkClick r:id="rId8"/>
              </a:rPr>
              <a:t> diff</a:t>
            </a:r>
            <a:endParaRPr lang="en-US" sz="2000" dirty="0"/>
          </a:p>
          <a:p>
            <a:r>
              <a:rPr lang="en-US" sz="2000" dirty="0">
                <a:hlinkClick r:id="rId9"/>
              </a:rPr>
              <a:t>Classifier-Free Diffusion Guidance</a:t>
            </a:r>
            <a:endParaRPr lang="en-US" sz="2000" dirty="0"/>
          </a:p>
          <a:p>
            <a:r>
              <a:rPr lang="en-US" sz="2000" dirty="0">
                <a:hlinkClick r:id="rId10"/>
              </a:rPr>
              <a:t>Denoising Diffusion Implicit Models</a:t>
            </a:r>
            <a:endParaRPr lang="en-US" sz="2000" dirty="0"/>
          </a:p>
        </p:txBody>
      </p:sp>
      <p:sp>
        <p:nvSpPr>
          <p:cNvPr id="4" name="Slide Number Placeholder 3">
            <a:extLst>
              <a:ext uri="{FF2B5EF4-FFF2-40B4-BE49-F238E27FC236}">
                <a16:creationId xmlns:a16="http://schemas.microsoft.com/office/drawing/2014/main" id="{FC45F617-A04C-47DB-8F1F-86CF3D41900B}"/>
              </a:ext>
            </a:extLst>
          </p:cNvPr>
          <p:cNvSpPr>
            <a:spLocks noGrp="1"/>
          </p:cNvSpPr>
          <p:nvPr>
            <p:ph type="sldNum" sz="quarter" idx="12"/>
          </p:nvPr>
        </p:nvSpPr>
        <p:spPr/>
        <p:txBody>
          <a:bodyPr/>
          <a:lstStyle/>
          <a:p>
            <a:fld id="{57CB76AC-E5DF-427C-ABDC-2F4FBD8E4B69}" type="slidenum">
              <a:rPr lang="en-US" smtClean="0"/>
              <a:t>43</a:t>
            </a:fld>
            <a:endParaRPr lang="en-US"/>
          </a:p>
        </p:txBody>
      </p:sp>
      <p:sp>
        <p:nvSpPr>
          <p:cNvPr id="5" name="Text Placeholder 4">
            <a:extLst>
              <a:ext uri="{FF2B5EF4-FFF2-40B4-BE49-F238E27FC236}">
                <a16:creationId xmlns:a16="http://schemas.microsoft.com/office/drawing/2014/main" id="{F1F2BEE7-B58E-49D9-825F-BDC5D53FF60F}"/>
              </a:ext>
            </a:extLst>
          </p:cNvPr>
          <p:cNvSpPr>
            <a:spLocks noGrp="1"/>
          </p:cNvSpPr>
          <p:nvPr>
            <p:ph type="body" sz="quarter" idx="9"/>
          </p:nvPr>
        </p:nvSpPr>
        <p:spPr/>
        <p:txBody>
          <a:bodyPr/>
          <a:lstStyle/>
          <a:p>
            <a:endParaRPr lang="en-US"/>
          </a:p>
        </p:txBody>
      </p:sp>
      <p:sp>
        <p:nvSpPr>
          <p:cNvPr id="7" name="RS_Classification_Special">
            <a:extLst>
              <a:ext uri="{FF2B5EF4-FFF2-40B4-BE49-F238E27FC236}">
                <a16:creationId xmlns:a16="http://schemas.microsoft.com/office/drawing/2014/main" id="{53D2F01D-FE57-4B58-985F-0C4273D04153}"/>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2155520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819A5-3B67-4425-9970-B11226094AC7}"/>
              </a:ext>
            </a:extLst>
          </p:cNvPr>
          <p:cNvSpPr>
            <a:spLocks noGrp="1"/>
          </p:cNvSpPr>
          <p:nvPr>
            <p:ph type="title"/>
          </p:nvPr>
        </p:nvSpPr>
        <p:spPr/>
        <p:txBody>
          <a:bodyPr/>
          <a:lstStyle/>
          <a:p>
            <a:r>
              <a:rPr lang="en-US" dirty="0"/>
              <a:t>Repositories and libraries</a:t>
            </a:r>
          </a:p>
        </p:txBody>
      </p:sp>
      <p:sp>
        <p:nvSpPr>
          <p:cNvPr id="3" name="Content Placeholder 2">
            <a:extLst>
              <a:ext uri="{FF2B5EF4-FFF2-40B4-BE49-F238E27FC236}">
                <a16:creationId xmlns:a16="http://schemas.microsoft.com/office/drawing/2014/main" id="{B87440B9-3B09-45A0-BDB4-051D44CC1D0F}"/>
              </a:ext>
            </a:extLst>
          </p:cNvPr>
          <p:cNvSpPr>
            <a:spLocks noGrp="1"/>
          </p:cNvSpPr>
          <p:nvPr>
            <p:ph idx="1"/>
          </p:nvPr>
        </p:nvSpPr>
        <p:spPr/>
        <p:txBody>
          <a:bodyPr>
            <a:normAutofit/>
          </a:bodyPr>
          <a:lstStyle/>
          <a:p>
            <a:r>
              <a:rPr lang="en-US" sz="2000" dirty="0">
                <a:hlinkClick r:id="rId3"/>
              </a:rPr>
              <a:t>https://github.com/hojonathanho/diffusion</a:t>
            </a:r>
            <a:endParaRPr lang="en-US" sz="2000" dirty="0"/>
          </a:p>
          <a:p>
            <a:r>
              <a:rPr lang="en-US" sz="2000" dirty="0">
                <a:hlinkClick r:id="rId4"/>
              </a:rPr>
              <a:t>https://github.com/lucidrains/denoising-diffusion-pytorch</a:t>
            </a:r>
            <a:endParaRPr lang="en-US" sz="2000" dirty="0"/>
          </a:p>
          <a:p>
            <a:r>
              <a:rPr lang="en-US" sz="2000" dirty="0">
                <a:hlinkClick r:id="rId5"/>
              </a:rPr>
              <a:t>https://github.com/mikonvergence/DiffusionFastForward</a:t>
            </a:r>
            <a:endParaRPr lang="en-US" sz="2000" dirty="0"/>
          </a:p>
          <a:p>
            <a:r>
              <a:rPr lang="en-US" sz="2000" dirty="0">
                <a:hlinkClick r:id="rId6"/>
              </a:rPr>
              <a:t>https://github.com/crowsonkb/k-diffusion</a:t>
            </a:r>
            <a:endParaRPr lang="en-US" sz="2000" dirty="0"/>
          </a:p>
          <a:p>
            <a:r>
              <a:rPr lang="en-US" sz="2000" dirty="0">
                <a:hlinkClick r:id="rId7"/>
              </a:rPr>
              <a:t>https://github.com/CompVis/latent-diffusion</a:t>
            </a:r>
            <a:endParaRPr lang="en-US" sz="2000" dirty="0"/>
          </a:p>
          <a:p>
            <a:r>
              <a:rPr lang="en-US" sz="2000" dirty="0">
                <a:hlinkClick r:id="rId8"/>
              </a:rPr>
              <a:t>https://github.com/CompVis/stable-diffusion</a:t>
            </a:r>
            <a:endParaRPr lang="en-US" sz="2000" dirty="0"/>
          </a:p>
          <a:p>
            <a:r>
              <a:rPr lang="en-US" sz="2000" dirty="0">
                <a:hlinkClick r:id="rId9"/>
              </a:rPr>
              <a:t>https://github.com/AUTOMATIC1111/stable-diffusion-webui</a:t>
            </a:r>
            <a:endParaRPr lang="en-US" sz="2000" dirty="0"/>
          </a:p>
          <a:p>
            <a:r>
              <a:rPr lang="en-US" sz="2000" dirty="0">
                <a:hlinkClick r:id="rId10"/>
              </a:rPr>
              <a:t>https://huggingface.co/docs/diffusers/index</a:t>
            </a:r>
            <a:endParaRPr lang="en-US" sz="2000" dirty="0"/>
          </a:p>
          <a:p>
            <a:pPr marL="0" indent="0">
              <a:buNone/>
            </a:pPr>
            <a:endParaRPr lang="en-US" sz="2000" dirty="0"/>
          </a:p>
        </p:txBody>
      </p:sp>
      <p:sp>
        <p:nvSpPr>
          <p:cNvPr id="6" name="Slide Number Placeholder 5">
            <a:extLst>
              <a:ext uri="{FF2B5EF4-FFF2-40B4-BE49-F238E27FC236}">
                <a16:creationId xmlns:a16="http://schemas.microsoft.com/office/drawing/2014/main" id="{71D720D8-2663-4F5C-8B89-5B2C9CA6E223}"/>
              </a:ext>
            </a:extLst>
          </p:cNvPr>
          <p:cNvSpPr>
            <a:spLocks noGrp="1"/>
          </p:cNvSpPr>
          <p:nvPr>
            <p:ph type="sldNum" sz="quarter" idx="12"/>
          </p:nvPr>
        </p:nvSpPr>
        <p:spPr/>
        <p:txBody>
          <a:bodyPr/>
          <a:lstStyle/>
          <a:p>
            <a:fld id="{57CB76AC-E5DF-427C-ABDC-2F4FBD8E4B69}" type="slidenum">
              <a:rPr lang="en-US" smtClean="0"/>
              <a:t>44</a:t>
            </a:fld>
            <a:endParaRPr lang="en-US"/>
          </a:p>
        </p:txBody>
      </p:sp>
      <p:sp>
        <p:nvSpPr>
          <p:cNvPr id="7" name="Text Placeholder 6">
            <a:extLst>
              <a:ext uri="{FF2B5EF4-FFF2-40B4-BE49-F238E27FC236}">
                <a16:creationId xmlns:a16="http://schemas.microsoft.com/office/drawing/2014/main" id="{7AF5D2FB-45E6-4890-8E94-19A9FC6EE2DB}"/>
              </a:ext>
            </a:extLst>
          </p:cNvPr>
          <p:cNvSpPr>
            <a:spLocks noGrp="1"/>
          </p:cNvSpPr>
          <p:nvPr>
            <p:ph type="body" sz="quarter" idx="9"/>
          </p:nvPr>
        </p:nvSpPr>
        <p:spPr/>
        <p:txBody>
          <a:bodyPr/>
          <a:lstStyle/>
          <a:p>
            <a:endParaRPr lang="en-US"/>
          </a:p>
        </p:txBody>
      </p:sp>
      <p:sp>
        <p:nvSpPr>
          <p:cNvPr id="5" name="RS_Classification_Special">
            <a:extLst>
              <a:ext uri="{FF2B5EF4-FFF2-40B4-BE49-F238E27FC236}">
                <a16:creationId xmlns:a16="http://schemas.microsoft.com/office/drawing/2014/main" id="{C7E8F7A2-C15D-47B3-BE1C-390D59EFAEEE}"/>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1002151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3B0D4-A77F-45ED-9CE6-1166E24AE89D}"/>
              </a:ext>
            </a:extLst>
          </p:cNvPr>
          <p:cNvSpPr>
            <a:spLocks noGrp="1"/>
          </p:cNvSpPr>
          <p:nvPr>
            <p:ph type="title"/>
          </p:nvPr>
        </p:nvSpPr>
        <p:spPr/>
        <p:txBody>
          <a:bodyPr/>
          <a:lstStyle/>
          <a:p>
            <a:r>
              <a:rPr lang="en-US" dirty="0"/>
              <a:t>Noising schedule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AC837-5352-4713-8046-A99D11A9DD00}"/>
                  </a:ext>
                </a:extLst>
              </p:cNvPr>
              <p:cNvSpPr>
                <a:spLocks noGrp="1"/>
              </p:cNvSpPr>
              <p:nvPr>
                <p:ph idx="1"/>
              </p:nvPr>
            </p:nvSpPr>
            <p:spPr/>
            <p:txBody>
              <a:bodyPr>
                <a:noAutofit/>
              </a:bodyPr>
              <a:lstStyle/>
              <a:p>
                <a:pPr marL="0" indent="0">
                  <a:buNone/>
                </a:pPr>
                <a:r>
                  <a:rPr lang="en-US" sz="2000" dirty="0"/>
                  <a:t>Many possible noising schedules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𝑡</m:t>
                        </m:r>
                      </m:sub>
                    </m:sSub>
                  </m:oMath>
                </a14:m>
                <a:r>
                  <a:rPr lang="en-US" sz="2000" b="0" dirty="0"/>
                  <a:t> are possible, however it is very preferable to have a strictly increasing schedule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&lt;…&lt;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𝑇</m:t>
                        </m:r>
                      </m:sub>
                    </m:sSub>
                  </m:oMath>
                </a14:m>
                <a:endParaRPr lang="en-US" sz="2000" b="0" dirty="0"/>
              </a:p>
              <a:p>
                <a:pPr marL="0" indent="0">
                  <a:buNone/>
                </a:pPr>
                <a:r>
                  <a:rPr lang="en-US" sz="2000" b="0" dirty="0"/>
                  <a:t>Various possibilities are the following ones:</a:t>
                </a:r>
              </a:p>
              <a:p>
                <a:pPr marL="0" indent="0">
                  <a:buNone/>
                </a:pPr>
                <a:endParaRPr lang="en-US" sz="2000" dirty="0"/>
              </a:p>
              <a:p>
                <a:pPr marL="0" indent="0">
                  <a:buNone/>
                </a:pPr>
                <a:endParaRPr lang="en-US" sz="2000" b="0" dirty="0"/>
              </a:p>
              <a:p>
                <a:pPr marL="0" indent="0">
                  <a:buNone/>
                </a:pPr>
                <a:endParaRPr lang="en-US" sz="2000" dirty="0"/>
              </a:p>
              <a:p>
                <a:pPr marL="0" indent="0">
                  <a:buNone/>
                </a:pPr>
                <a:endParaRPr lang="en-US" sz="2000" b="0" dirty="0"/>
              </a:p>
              <a:p>
                <a:pPr marL="0" indent="0">
                  <a:buNone/>
                </a:pPr>
                <a:endParaRPr lang="en-US" sz="2000" dirty="0"/>
              </a:p>
              <a:p>
                <a:pPr marL="0" indent="0">
                  <a:buNone/>
                </a:pPr>
                <a:endParaRPr lang="en-US" sz="2000" b="0" dirty="0"/>
              </a:p>
              <a:p>
                <a:pPr marL="0" indent="0">
                  <a:buNone/>
                </a:pPr>
                <a:endParaRPr lang="en-US" sz="2000" dirty="0"/>
              </a:p>
              <a:p>
                <a:pPr marL="0" indent="0">
                  <a:buNone/>
                </a:pPr>
                <a:r>
                  <a:rPr lang="en-US" sz="2000" b="0" dirty="0"/>
                  <a:t>For details on each of these schedules </a:t>
                </a:r>
                <a:r>
                  <a:rPr lang="en-US" sz="2000" dirty="0"/>
                  <a:t>refer to: </a:t>
                </a:r>
                <a:r>
                  <a:rPr lang="en-US" sz="2000" dirty="0" err="1">
                    <a:hlinkClick r:id="rId3"/>
                  </a:rPr>
                  <a:t>lucidrains</a:t>
                </a:r>
                <a:r>
                  <a:rPr lang="en-US" sz="2000" dirty="0">
                    <a:hlinkClick r:id="rId3"/>
                  </a:rPr>
                  <a:t>/denoising-diffusion-</a:t>
                </a:r>
                <a:r>
                  <a:rPr lang="en-US" sz="2000" dirty="0" err="1">
                    <a:hlinkClick r:id="rId3"/>
                  </a:rPr>
                  <a:t>pytorch</a:t>
                </a:r>
                <a:endParaRPr lang="en-US" sz="2000" b="0" dirty="0"/>
              </a:p>
              <a:p>
                <a:pPr marL="0" indent="0">
                  <a:buNone/>
                </a:pPr>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045AC837-5352-4713-8046-A99D11A9DD00}"/>
                  </a:ext>
                </a:extLst>
              </p:cNvPr>
              <p:cNvSpPr>
                <a:spLocks noGrp="1" noRot="1" noChangeAspect="1" noMove="1" noResize="1" noEditPoints="1" noAdjustHandles="1" noChangeArrowheads="1" noChangeShapeType="1" noTextEdit="1"/>
              </p:cNvSpPr>
              <p:nvPr>
                <p:ph idx="1"/>
              </p:nvPr>
            </p:nvSpPr>
            <p:spPr>
              <a:blipFill>
                <a:blip r:embed="rId4"/>
                <a:stretch>
                  <a:fillRect l="-638" t="-1401" b="-2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5ED7AE4-1189-4A5C-B9EB-7FB9B4DE7729}"/>
              </a:ext>
            </a:extLst>
          </p:cNvPr>
          <p:cNvSpPr>
            <a:spLocks noGrp="1"/>
          </p:cNvSpPr>
          <p:nvPr>
            <p:ph type="sldNum" sz="quarter" idx="12"/>
          </p:nvPr>
        </p:nvSpPr>
        <p:spPr/>
        <p:txBody>
          <a:bodyPr/>
          <a:lstStyle/>
          <a:p>
            <a:fld id="{57CB76AC-E5DF-427C-ABDC-2F4FBD8E4B69}" type="slidenum">
              <a:rPr lang="en-US" smtClean="0"/>
              <a:t>5</a:t>
            </a:fld>
            <a:endParaRPr lang="en-US"/>
          </a:p>
        </p:txBody>
      </p:sp>
      <p:sp>
        <p:nvSpPr>
          <p:cNvPr id="5" name="Text Placeholder 4">
            <a:extLst>
              <a:ext uri="{FF2B5EF4-FFF2-40B4-BE49-F238E27FC236}">
                <a16:creationId xmlns:a16="http://schemas.microsoft.com/office/drawing/2014/main" id="{AB5B2CA8-883B-45C6-9B28-E84FA0729B74}"/>
              </a:ext>
            </a:extLst>
          </p:cNvPr>
          <p:cNvSpPr>
            <a:spLocks noGrp="1"/>
          </p:cNvSpPr>
          <p:nvPr>
            <p:ph type="body" sz="quarter" idx="9"/>
          </p:nvPr>
        </p:nvSpPr>
        <p:spPr/>
        <p:txBody>
          <a:bodyPr/>
          <a:lstStyle/>
          <a:p>
            <a:endParaRPr lang="en-US"/>
          </a:p>
        </p:txBody>
      </p:sp>
      <p:pic>
        <p:nvPicPr>
          <p:cNvPr id="11" name="Picture 10">
            <a:extLst>
              <a:ext uri="{FF2B5EF4-FFF2-40B4-BE49-F238E27FC236}">
                <a16:creationId xmlns:a16="http://schemas.microsoft.com/office/drawing/2014/main" id="{D99F076E-3813-4211-89ED-4CA9AD25FB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5548" y="2768600"/>
            <a:ext cx="9420904" cy="3108688"/>
          </a:xfrm>
          <a:prstGeom prst="rect">
            <a:avLst/>
          </a:prstGeom>
        </p:spPr>
      </p:pic>
      <p:sp>
        <p:nvSpPr>
          <p:cNvPr id="7" name="RS_Classification_Special">
            <a:extLst>
              <a:ext uri="{FF2B5EF4-FFF2-40B4-BE49-F238E27FC236}">
                <a16:creationId xmlns:a16="http://schemas.microsoft.com/office/drawing/2014/main" id="{EA81CF35-6D11-48AD-83A4-684CB90F1E71}"/>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4051293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redit: DDPM paper">
            <a:extLst>
              <a:ext uri="{FF2B5EF4-FFF2-40B4-BE49-F238E27FC236}">
                <a16:creationId xmlns:a16="http://schemas.microsoft.com/office/drawing/2014/main" id="{2532E7F2-699E-4F64-AEF9-40627489E8AB}"/>
              </a:ext>
            </a:extLst>
          </p:cNvPr>
          <p:cNvPicPr>
            <a:picLocks noGrp="1" noChangeAspect="1"/>
          </p:cNvPicPr>
          <p:nvPr>
            <p:ph type="pic" sz="quarter" idx="2"/>
          </p:nvPr>
        </p:nvPicPr>
        <p:blipFill>
          <a:blip r:embed="rId3">
            <a:extLst>
              <a:ext uri="{28A0092B-C50C-407E-A947-70E740481C1C}">
                <a14:useLocalDpi xmlns:a14="http://schemas.microsoft.com/office/drawing/2010/main" val="0"/>
              </a:ext>
            </a:extLst>
          </a:blip>
          <a:stretch>
            <a:fillRect/>
          </a:stretch>
        </p:blipFill>
        <p:spPr>
          <a:xfrm>
            <a:off x="614110" y="1435986"/>
            <a:ext cx="11059781" cy="1981615"/>
          </a:xfrm>
          <a:prstGeom prst="rect">
            <a:avLst/>
          </a:prstGeom>
        </p:spPr>
      </p:pic>
      <p:sp>
        <p:nvSpPr>
          <p:cNvPr id="3" name="Title 2">
            <a:extLst>
              <a:ext uri="{FF2B5EF4-FFF2-40B4-BE49-F238E27FC236}">
                <a16:creationId xmlns:a16="http://schemas.microsoft.com/office/drawing/2014/main" id="{6794459A-6D28-4775-983E-68EE6C6D54B8}"/>
              </a:ext>
            </a:extLst>
          </p:cNvPr>
          <p:cNvSpPr>
            <a:spLocks noGrp="1"/>
          </p:cNvSpPr>
          <p:nvPr>
            <p:ph type="title"/>
          </p:nvPr>
        </p:nvSpPr>
        <p:spPr>
          <a:solidFill>
            <a:schemeClr val="accent1">
              <a:lumMod val="75000"/>
            </a:schemeClr>
          </a:solidFill>
        </p:spPr>
        <p:txBody>
          <a:bodyPr/>
          <a:lstStyle/>
          <a:p>
            <a:r>
              <a:rPr lang="en-US" dirty="0"/>
              <a:t>Reversing the diffusion process</a:t>
            </a:r>
          </a:p>
        </p:txBody>
      </p:sp>
      <p:sp>
        <p:nvSpPr>
          <p:cNvPr id="4" name="Text Placeholder 3">
            <a:extLst>
              <a:ext uri="{FF2B5EF4-FFF2-40B4-BE49-F238E27FC236}">
                <a16:creationId xmlns:a16="http://schemas.microsoft.com/office/drawing/2014/main" id="{872B36F2-A3CE-46D7-A046-E3304675E972}"/>
              </a:ext>
            </a:extLst>
          </p:cNvPr>
          <p:cNvSpPr>
            <a:spLocks noGrp="1"/>
          </p:cNvSpPr>
          <p:nvPr>
            <p:ph type="body" sz="quarter" idx="9"/>
          </p:nvPr>
        </p:nvSpPr>
        <p:spPr/>
        <p:txBody>
          <a:bodyPr/>
          <a:lstStyle/>
          <a:p>
            <a:endParaRPr lang="en-US"/>
          </a:p>
        </p:txBody>
      </p:sp>
      <p:sp>
        <p:nvSpPr>
          <p:cNvPr id="9" name="TextBox 8">
            <a:extLst>
              <a:ext uri="{FF2B5EF4-FFF2-40B4-BE49-F238E27FC236}">
                <a16:creationId xmlns:a16="http://schemas.microsoft.com/office/drawing/2014/main" id="{C63AA8D7-042B-4962-B2F0-F99E6A45FB2F}"/>
              </a:ext>
            </a:extLst>
          </p:cNvPr>
          <p:cNvSpPr txBox="1"/>
          <p:nvPr/>
        </p:nvSpPr>
        <p:spPr>
          <a:xfrm>
            <a:off x="9801155" y="4385059"/>
            <a:ext cx="1661032" cy="256545"/>
          </a:xfrm>
          <a:prstGeom prst="rect">
            <a:avLst/>
          </a:prstGeom>
          <a:noFill/>
        </p:spPr>
        <p:txBody>
          <a:bodyPr wrap="none" rtlCol="0">
            <a:spAutoFit/>
          </a:bodyPr>
          <a:lstStyle/>
          <a:p>
            <a:r>
              <a:rPr lang="en-US" sz="1067" dirty="0"/>
              <a:t>Image credit: </a:t>
            </a:r>
            <a:r>
              <a:rPr lang="en-US" sz="1067" dirty="0">
                <a:hlinkClick r:id="rId4"/>
              </a:rPr>
              <a:t>DDPM paper</a:t>
            </a:r>
            <a:endParaRPr lang="en-US" sz="1067" dirty="0"/>
          </a:p>
        </p:txBody>
      </p:sp>
      <p:sp>
        <p:nvSpPr>
          <p:cNvPr id="5" name="RS_Classification_Special">
            <a:extLst>
              <a:ext uri="{FF2B5EF4-FFF2-40B4-BE49-F238E27FC236}">
                <a16:creationId xmlns:a16="http://schemas.microsoft.com/office/drawing/2014/main" id="{AA783744-04A6-41C5-B799-D580F225D419}"/>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1458656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EB45A-45E1-4940-AC81-CF29944AA8F6}"/>
              </a:ext>
            </a:extLst>
          </p:cNvPr>
          <p:cNvSpPr>
            <a:spLocks noGrp="1"/>
          </p:cNvSpPr>
          <p:nvPr>
            <p:ph type="title"/>
          </p:nvPr>
        </p:nvSpPr>
        <p:spPr/>
        <p:txBody>
          <a:bodyPr/>
          <a:lstStyle/>
          <a:p>
            <a:r>
              <a:rPr lang="en-US" dirty="0"/>
              <a:t>Reverse diffusion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C64A0-FC04-41C6-BDBD-DA117DCF1200}"/>
                  </a:ext>
                </a:extLst>
              </p:cNvPr>
              <p:cNvSpPr>
                <a:spLocks noGrp="1"/>
              </p:cNvSpPr>
              <p:nvPr>
                <p:ph idx="1"/>
              </p:nvPr>
            </p:nvSpPr>
            <p:spPr/>
            <p:txBody>
              <a:bodyPr>
                <a:normAutofit/>
              </a:bodyPr>
              <a:lstStyle/>
              <a:p>
                <a:pPr marL="0" indent="0">
                  <a:buNone/>
                </a:pPr>
                <a:r>
                  <a:rPr lang="en-US" sz="2000" dirty="0"/>
                  <a:t>To generate samples from the data-generating distribution </a:t>
                </a:r>
                <a14:m>
                  <m:oMath xmlns:m="http://schemas.openxmlformats.org/officeDocument/2006/math">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e>
                    </m:d>
                  </m:oMath>
                </a14:m>
                <a:r>
                  <a:rPr lang="en-US" sz="2000" dirty="0"/>
                  <a:t> we need to have a way to know the reverse diffusion process, i.e. we need to know the distribution: </a:t>
                </a:r>
                <a14:m>
                  <m:oMath xmlns:m="http://schemas.openxmlformats.org/officeDocument/2006/math">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e>
                    </m:d>
                  </m:oMath>
                </a14:m>
                <a:endParaRPr lang="en-US" sz="2000" b="0" dirty="0"/>
              </a:p>
              <a:p>
                <a:pPr marL="0" indent="0">
                  <a:buNone/>
                </a:pPr>
                <a:endParaRPr lang="en-US" sz="2000" dirty="0"/>
              </a:p>
              <a:p>
                <a:pPr marL="0" indent="0">
                  <a:buNone/>
                </a:pPr>
                <a:r>
                  <a:rPr lang="en-US" sz="2000" b="0" dirty="0"/>
                  <a:t>If we have such a distribution we can generate a </a:t>
                </a:r>
                <a:r>
                  <a:rPr lang="en-US" sz="2000" dirty="0"/>
                  <a:t>sample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e>
                    </m:d>
                  </m:oMath>
                </a14:m>
                <a:r>
                  <a:rPr lang="en-US" sz="2000" b="0" dirty="0"/>
                  <a:t> by:</a:t>
                </a:r>
              </a:p>
              <a:p>
                <a:r>
                  <a:rPr lang="en-US" sz="2000" b="0" dirty="0"/>
                  <a:t>Sampling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𝑇</m:t>
                        </m:r>
                      </m:sub>
                    </m:sSub>
                    <m:r>
                      <a:rPr lang="en-US" sz="2000" b="0" i="1" smtClean="0">
                        <a:latin typeface="Cambria Math" panose="02040503050406030204" pitchFamily="18" charset="0"/>
                      </a:rPr>
                      <m:t>∼</m:t>
                    </m:r>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𝑇</m:t>
                            </m:r>
                          </m:sub>
                        </m:sSub>
                      </m:e>
                    </m:d>
                    <m:r>
                      <a:rPr lang="en-US" sz="2000" b="0" i="1" smtClean="0">
                        <a:latin typeface="Cambria Math" panose="02040503050406030204" pitchFamily="18" charset="0"/>
                      </a:rPr>
                      <m:t>=</m:t>
                    </m:r>
                  </m:oMath>
                </a14:m>
                <a:r>
                  <a:rPr lang="en-US" sz="2000" dirty="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𝒩</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0,</m:t>
                        </m:r>
                        <m:r>
                          <a:rPr lang="en-US" sz="2000" i="1">
                            <a:latin typeface="Cambria Math" panose="02040503050406030204" pitchFamily="18" charset="0"/>
                            <a:ea typeface="Cambria Math" panose="02040503050406030204" pitchFamily="18" charset="0"/>
                          </a:rPr>
                          <m:t>𝐼</m:t>
                        </m:r>
                      </m:e>
                    </m:d>
                  </m:oMath>
                </a14:m>
                <a:endParaRPr lang="en-US" sz="2000" i="1" dirty="0">
                  <a:latin typeface="Cambria Math" panose="02040503050406030204" pitchFamily="18" charset="0"/>
                  <a:ea typeface="Cambria Math" panose="02040503050406030204" pitchFamily="18" charset="0"/>
                </a:endParaRPr>
              </a:p>
              <a:p>
                <a:r>
                  <a:rPr lang="en-US" sz="2000" dirty="0"/>
                  <a:t>Following the reverse diffusion chain by iteratively sampling from </a:t>
                </a:r>
                <a14:m>
                  <m:oMath xmlns:m="http://schemas.openxmlformats.org/officeDocument/2006/math">
                    <m:r>
                      <a:rPr lang="en-US" sz="2000" i="1">
                        <a:latin typeface="Cambria Math" panose="02040503050406030204" pitchFamily="18" charset="0"/>
                      </a:rPr>
                      <m:t>𝑞</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e>
                    </m:d>
                  </m:oMath>
                </a14:m>
                <a:r>
                  <a:rPr lang="en-US" sz="2000" b="0" dirty="0"/>
                  <a:t> until we reach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oMath>
                </a14:m>
                <a:endParaRPr lang="en-US" sz="2000" b="0" dirty="0"/>
              </a:p>
              <a:p>
                <a:endParaRPr lang="en-US" sz="2000" b="0" dirty="0"/>
              </a:p>
              <a:p>
                <a:pPr marL="0" indent="0">
                  <a:buNone/>
                </a:pPr>
                <a:r>
                  <a:rPr lang="en-US" sz="2000" dirty="0"/>
                  <a:t>Thankfully for us, 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𝑡</m:t>
                        </m:r>
                      </m:sub>
                    </m:sSub>
                  </m:oMath>
                </a14:m>
                <a:r>
                  <a:rPr lang="en-US" sz="2000" b="0" dirty="0"/>
                  <a:t> is small enough then </a:t>
                </a:r>
                <a14:m>
                  <m:oMath xmlns:m="http://schemas.openxmlformats.org/officeDocument/2006/math">
                    <m:r>
                      <a:rPr lang="en-US" sz="2000" b="0" i="1" smtClean="0">
                        <a:latin typeface="Cambria Math" panose="02040503050406030204" pitchFamily="18" charset="0"/>
                      </a:rPr>
                      <m:t>𝑞</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b="0" dirty="0"/>
                  <a:t> is actually a Gaussian</a:t>
                </a:r>
              </a:p>
              <a:p>
                <a:pPr marL="0" indent="0">
                  <a:buNone/>
                </a:pPr>
                <a:endParaRPr lang="en-US" sz="2000" dirty="0"/>
              </a:p>
              <a:p>
                <a:pPr marL="0" indent="0">
                  <a:buNone/>
                </a:pPr>
                <a:r>
                  <a:rPr lang="en-US" sz="2000" dirty="0"/>
                  <a:t>And what we want to do is use a neural network to estimate the moments of this Gaussian:</a:t>
                </a:r>
              </a:p>
              <a:p>
                <a:pPr marL="0" indent="0" algn="ctr">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m:rPr>
                              <m:sty m:val="p"/>
                            </m:rPr>
                            <a:rPr lang="en-US" sz="2000" i="1">
                              <a:latin typeface="Cambria Math" panose="02040503050406030204" pitchFamily="18" charset="0"/>
                            </a:rPr>
                            <m:t>θ</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𝒩</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m:rPr>
                                  <m:sty m:val="p"/>
                                </m:rPr>
                                <a:rPr lang="en-US" sz="2000" i="1">
                                  <a:latin typeface="Cambria Math" panose="02040503050406030204" pitchFamily="18" charset="0"/>
                                  <a:ea typeface="Cambria Math" panose="02040503050406030204" pitchFamily="18" charset="0"/>
                                </a:rPr>
                                <m:t>θ</m:t>
                              </m:r>
                            </m:sub>
                          </m:sSub>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m:rPr>
                                  <m:sty m:val="p"/>
                                </m:rPr>
                                <a:rPr lang="en-US" sz="2000">
                                  <a:latin typeface="Cambria Math" panose="02040503050406030204" pitchFamily="18" charset="0"/>
                                  <a:ea typeface="Cambria Math" panose="02040503050406030204" pitchFamily="18" charset="0"/>
                                </a:rPr>
                                <m:t>Σ</m:t>
                              </m:r>
                            </m:e>
                            <m:sub>
                              <m:r>
                                <m:rPr>
                                  <m:sty m:val="p"/>
                                </m:rPr>
                                <a:rPr lang="en-US" sz="2000" i="1">
                                  <a:latin typeface="Cambria Math" panose="02040503050406030204" pitchFamily="18" charset="0"/>
                                  <a:ea typeface="Cambria Math" panose="02040503050406030204" pitchFamily="18" charset="0"/>
                                </a:rPr>
                                <m:t>θ</m:t>
                              </m:r>
                            </m:sub>
                          </m:sSub>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𝑡</m:t>
                              </m:r>
                            </m:e>
                          </m:d>
                        </m:e>
                      </m:d>
                    </m:oMath>
                  </m:oMathPara>
                </a14:m>
                <a:endParaRPr lang="en-US" sz="2000" dirty="0">
                  <a:ea typeface="Cambria Math" panose="02040503050406030204" pitchFamily="18" charset="0"/>
                </a:endParaRPr>
              </a:p>
              <a:p>
                <a:pPr marL="0" indent="0" algn="ctr">
                  <a:buNone/>
                </a:pPr>
                <a:endParaRPr lang="en-US" sz="2000" dirty="0">
                  <a:ea typeface="Cambria Math" panose="02040503050406030204" pitchFamily="18" charset="0"/>
                </a:endParaRPr>
              </a:p>
              <a:p>
                <a:pPr marL="0" indent="0" algn="ctr">
                  <a:buNone/>
                </a:pPr>
                <a:endParaRPr lang="en-US" sz="2000" dirty="0">
                  <a:ea typeface="Cambria Math" panose="02040503050406030204" pitchFamily="18" charset="0"/>
                </a:endParaRPr>
              </a:p>
              <a:p>
                <a:pPr marL="0" indent="0" algn="ctr">
                  <a:buNone/>
                </a:pPr>
                <a:endParaRPr lang="en-US" sz="2000" dirty="0">
                  <a:ea typeface="Cambria Math" panose="02040503050406030204" pitchFamily="18" charset="0"/>
                </a:endParaRPr>
              </a:p>
              <a:p>
                <a:pPr marL="0" indent="0" algn="ctr">
                  <a:buNone/>
                </a:pPr>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1A0C64A0-FC04-41C6-BDBD-DA117DCF1200}"/>
                  </a:ext>
                </a:extLst>
              </p:cNvPr>
              <p:cNvSpPr>
                <a:spLocks noGrp="1" noRot="1" noChangeAspect="1" noMove="1" noResize="1" noEditPoints="1" noAdjustHandles="1" noChangeArrowheads="1" noChangeShapeType="1" noTextEdit="1"/>
              </p:cNvSpPr>
              <p:nvPr>
                <p:ph idx="1"/>
              </p:nvPr>
            </p:nvSpPr>
            <p:spPr>
              <a:blipFill>
                <a:blip r:embed="rId3"/>
                <a:stretch>
                  <a:fillRect l="-638" t="-14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A50B6E4-C178-4236-ADCD-9CBA5001CA4F}"/>
              </a:ext>
            </a:extLst>
          </p:cNvPr>
          <p:cNvSpPr>
            <a:spLocks noGrp="1"/>
          </p:cNvSpPr>
          <p:nvPr>
            <p:ph type="sldNum" sz="quarter" idx="12"/>
          </p:nvPr>
        </p:nvSpPr>
        <p:spPr/>
        <p:txBody>
          <a:bodyPr/>
          <a:lstStyle/>
          <a:p>
            <a:fld id="{57CB76AC-E5DF-427C-ABDC-2F4FBD8E4B69}" type="slidenum">
              <a:rPr lang="en-US" smtClean="0"/>
              <a:t>7</a:t>
            </a:fld>
            <a:endParaRPr lang="en-US"/>
          </a:p>
        </p:txBody>
      </p:sp>
      <p:sp>
        <p:nvSpPr>
          <p:cNvPr id="5" name="Text Placeholder 4">
            <a:extLst>
              <a:ext uri="{FF2B5EF4-FFF2-40B4-BE49-F238E27FC236}">
                <a16:creationId xmlns:a16="http://schemas.microsoft.com/office/drawing/2014/main" id="{02287361-DC9B-4F28-95B2-621D3C0A7100}"/>
              </a:ext>
            </a:extLst>
          </p:cNvPr>
          <p:cNvSpPr>
            <a:spLocks noGrp="1"/>
          </p:cNvSpPr>
          <p:nvPr>
            <p:ph type="body" sz="quarter" idx="9"/>
          </p:nvPr>
        </p:nvSpPr>
        <p:spPr/>
        <p:txBody>
          <a:bodyPr/>
          <a:lstStyle/>
          <a:p>
            <a:endParaRPr lang="en-US"/>
          </a:p>
        </p:txBody>
      </p:sp>
      <p:sp>
        <p:nvSpPr>
          <p:cNvPr id="7" name="RS_Classification_Special">
            <a:extLst>
              <a:ext uri="{FF2B5EF4-FFF2-40B4-BE49-F238E27FC236}">
                <a16:creationId xmlns:a16="http://schemas.microsoft.com/office/drawing/2014/main" id="{4B675075-D685-443D-A00F-57A6570BB7D1}"/>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3454547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F0F37-3293-4E03-B9EB-33B9382ED04D}"/>
                  </a:ext>
                </a:extLst>
              </p:cNvPr>
              <p:cNvSpPr>
                <a:spLocks noGrp="1"/>
              </p:cNvSpPr>
              <p:nvPr>
                <p:ph type="title"/>
              </p:nvPr>
            </p:nvSpPr>
            <p:spPr/>
            <p:txBody>
              <a:bodyPr/>
              <a:lstStyle/>
              <a:p>
                <a:r>
                  <a:rPr lang="en-US" dirty="0"/>
                  <a:t>Estimating </a:t>
                </a:r>
                <a14:m>
                  <m:oMath xmlns:m="http://schemas.openxmlformats.org/officeDocument/2006/math">
                    <m:r>
                      <a:rPr lang="en-US" b="1" i="1" smtClean="0">
                        <a:latin typeface="Cambria Math" panose="02040503050406030204" pitchFamily="18" charset="0"/>
                      </a:rPr>
                      <m:t>𝒒</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sub>
                    </m:sSub>
                    <m:r>
                      <a:rPr lang="en-US"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BAFF0F37-3293-4E03-B9EB-33B9382ED04D}"/>
                  </a:ext>
                </a:extLst>
              </p:cNvPr>
              <p:cNvSpPr>
                <a:spLocks noGrp="1" noRot="1" noChangeAspect="1" noMove="1" noResize="1" noEditPoints="1" noAdjustHandles="1" noChangeArrowheads="1" noChangeShapeType="1" noTextEdit="1"/>
              </p:cNvSpPr>
              <p:nvPr>
                <p:ph type="title"/>
              </p:nvPr>
            </p:nvSpPr>
            <p:spPr>
              <a:blipFill>
                <a:blip r:embed="rId3"/>
                <a:stretch>
                  <a:fillRect l="-2439"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87DBB6-C308-45C9-9508-798EA62D295D}"/>
                  </a:ext>
                </a:extLst>
              </p:cNvPr>
              <p:cNvSpPr>
                <a:spLocks noGrp="1"/>
              </p:cNvSpPr>
              <p:nvPr>
                <p:ph idx="1"/>
              </p:nvPr>
            </p:nvSpPr>
            <p:spPr/>
            <p:txBody>
              <a:bodyPr>
                <a:noAutofit/>
              </a:bodyPr>
              <a:lstStyle/>
              <a:p>
                <a:pPr marL="0" indent="0">
                  <a:buNone/>
                </a:pPr>
                <a:r>
                  <a:rPr lang="en-US" sz="2000" dirty="0"/>
                  <a:t>Why do we need a neural network estimation to obtain </a:t>
                </a:r>
                <a14:m>
                  <m:oMath xmlns:m="http://schemas.openxmlformats.org/officeDocument/2006/math">
                    <m:r>
                      <a:rPr lang="en-US" sz="2000" b="0" i="1">
                        <a:latin typeface="Cambria Math" panose="02040503050406030204" pitchFamily="18" charset="0"/>
                      </a:rPr>
                      <m:t>𝑞</m:t>
                    </m:r>
                    <m:d>
                      <m:dPr>
                        <m:ctrlPr>
                          <a:rPr lang="en-US" sz="2000" b="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𝑡</m:t>
                            </m:r>
                            <m:r>
                              <a:rPr lang="en-US" sz="2000" b="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𝑡</m:t>
                            </m:r>
                          </m:sub>
                        </m:sSub>
                      </m:e>
                    </m:d>
                  </m:oMath>
                </a14:m>
                <a:r>
                  <a:rPr lang="en-US" sz="2000" dirty="0"/>
                  <a:t> instead of finding it analytically? </a:t>
                </a:r>
              </a:p>
              <a:p>
                <a:pPr marL="0" indent="0">
                  <a:buNone/>
                </a:pPr>
                <a:r>
                  <a:rPr lang="en-US" sz="2000" dirty="0"/>
                  <a:t>Because deriving it would require integrating over the entire data distribution!</a:t>
                </a:r>
              </a:p>
              <a:p>
                <a:pPr marL="0" indent="0">
                  <a:buNone/>
                </a:pPr>
                <a:endParaRPr lang="en-US" sz="2000" dirty="0"/>
              </a:p>
              <a:p>
                <a:pPr marL="0" indent="0">
                  <a:buNone/>
                </a:pPr>
                <a:r>
                  <a:rPr lang="en-US" sz="2000" dirty="0"/>
                  <a:t>However it becomes tractable if we know the original sample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oMath>
                </a14:m>
                <a:r>
                  <a:rPr lang="en-US" sz="2000" b="0" dirty="0"/>
                  <a:t>:</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𝑞</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0</m:t>
                              </m:r>
                            </m:sub>
                          </m:sSub>
                        </m:e>
                      </m:d>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𝒩</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𝜇</m:t>
                              </m:r>
                            </m:e>
                          </m:acc>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0</m:t>
                                  </m:r>
                                </m:sub>
                              </m:sSub>
                            </m:e>
                          </m:d>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𝛽</m:t>
                              </m:r>
                            </m:e>
                          </m:acc>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𝑡</m:t>
                              </m:r>
                            </m:e>
                          </m:d>
                          <m:r>
                            <a:rPr lang="en-US" sz="2000" i="1">
                              <a:latin typeface="Cambria Math" panose="02040503050406030204" pitchFamily="18" charset="0"/>
                              <a:ea typeface="Cambria Math" panose="02040503050406030204" pitchFamily="18" charset="0"/>
                            </a:rPr>
                            <m:t>𝐼</m:t>
                          </m:r>
                        </m:e>
                      </m:d>
                    </m:oMath>
                  </m:oMathPara>
                </a14:m>
                <a:endParaRPr lang="en-US" sz="2000" dirty="0"/>
              </a:p>
              <a:p>
                <a:pPr marL="0" indent="0">
                  <a:buNone/>
                </a:pPr>
                <a:endParaRPr lang="en-US" sz="2000" b="0" dirty="0"/>
              </a:p>
              <a:p>
                <a:pPr marL="0" indent="0">
                  <a:buNone/>
                </a:pPr>
                <a:r>
                  <a:rPr lang="en-US" sz="2000" dirty="0"/>
                  <a:t>In fact using Bayes’ rule we have that: </a:t>
                </a:r>
                <a14:m>
                  <m:oMath xmlns:m="http://schemas.openxmlformats.org/officeDocument/2006/math">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e>
                    </m:d>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e>
                        </m:d>
                      </m:num>
                      <m:den>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e>
                        </m:d>
                      </m:den>
                    </m:f>
                  </m:oMath>
                </a14:m>
                <a:endParaRPr lang="en-US" sz="2000" b="0" dirty="0"/>
              </a:p>
              <a:p>
                <a:pPr marL="0" indent="0">
                  <a:buNone/>
                </a:pPr>
                <a:r>
                  <a:rPr lang="en-US" sz="2000" dirty="0"/>
                  <a:t>This is a product of Gaussians which ultimately results in a Gaussian with parameters:</a:t>
                </a:r>
              </a:p>
              <a:p>
                <a:pPr marL="0" indent="0" algn="ctr">
                  <a:buNone/>
                </a:pPr>
                <a14:m>
                  <m:oMath xmlns:m="http://schemas.openxmlformats.org/officeDocument/2006/math">
                    <m:sSub>
                      <m:sSubPr>
                        <m:ctrlPr>
                          <a:rPr lang="en-US" sz="2000" b="0" i="1" dirty="0"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𝜇</m:t>
                            </m:r>
                          </m:e>
                        </m:acc>
                      </m:e>
                      <m:sub>
                        <m:r>
                          <a:rPr lang="en-US" sz="2000" b="0" i="1" dirty="0" smtClean="0">
                            <a:latin typeface="Cambria Math" panose="02040503050406030204" pitchFamily="18" charset="0"/>
                          </a:rPr>
                          <m:t>𝑡</m:t>
                        </m:r>
                      </m:sub>
                    </m:sSub>
                    <m:d>
                      <m:dPr>
                        <m:ctrlPr>
                          <a:rPr lang="en-US" sz="2000" b="0" i="1" dirty="0" smtClean="0">
                            <a:latin typeface="Cambria Math" panose="02040503050406030204" pitchFamily="18" charset="0"/>
                          </a:rPr>
                        </m:ctrlPr>
                      </m:dPr>
                      <m:e>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𝑡</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0</m:t>
                            </m:r>
                          </m:sub>
                        </m:sSub>
                      </m:e>
                    </m:d>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ad>
                          <m:radPr>
                            <m:degHide m:val="on"/>
                            <m:ctrlPr>
                              <a:rPr lang="en-US" sz="2000" b="0" i="1" dirty="0" smtClean="0">
                                <a:latin typeface="Cambria Math" panose="02040503050406030204" pitchFamily="18" charset="0"/>
                              </a:rPr>
                            </m:ctrlPr>
                          </m:radPr>
                          <m:deg/>
                          <m:e>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𝛼</m:t>
                                </m:r>
                              </m:e>
                              <m:sub>
                                <m:r>
                                  <a:rPr lang="en-US" sz="2000" b="0" i="1" dirty="0" smtClean="0">
                                    <a:latin typeface="Cambria Math" panose="02040503050406030204" pitchFamily="18" charset="0"/>
                                  </a:rPr>
                                  <m:t>𝑡</m:t>
                                </m:r>
                              </m:sub>
                            </m:sSub>
                          </m:e>
                        </m:rad>
                      </m:den>
                    </m:f>
                    <m:d>
                      <m:dPr>
                        <m:ctrlPr>
                          <a:rPr lang="en-US" sz="2000" b="0" i="1" dirty="0" smtClean="0">
                            <a:latin typeface="Cambria Math" panose="02040503050406030204" pitchFamily="18" charset="0"/>
                          </a:rPr>
                        </m:ctrlPr>
                      </m:dPr>
                      <m:e>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𝑡</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𝛼</m:t>
                                </m:r>
                              </m:e>
                              <m:sub>
                                <m:r>
                                  <a:rPr lang="en-US" sz="2000" b="0" i="1" dirty="0" smtClean="0">
                                    <a:latin typeface="Cambria Math" panose="02040503050406030204" pitchFamily="18" charset="0"/>
                                  </a:rPr>
                                  <m:t>𝑡</m:t>
                                </m:r>
                              </m:sub>
                            </m:sSub>
                          </m:num>
                          <m:den>
                            <m:rad>
                              <m:radPr>
                                <m:degHide m:val="on"/>
                                <m:ctrlPr>
                                  <a:rPr lang="en-US" sz="2000" b="0" i="1" dirty="0" smtClean="0">
                                    <a:latin typeface="Cambria Math" panose="02040503050406030204" pitchFamily="18" charset="0"/>
                                  </a:rPr>
                                </m:ctrlPr>
                              </m:radPr>
                              <m:deg/>
                              <m:e>
                                <m:r>
                                  <a:rPr lang="en-US" sz="2000" b="0" i="1" dirty="0" smtClean="0">
                                    <a:latin typeface="Cambria Math" panose="02040503050406030204" pitchFamily="18" charset="0"/>
                                  </a:rPr>
                                  <m:t>1−</m:t>
                                </m:r>
                                <m:sSub>
                                  <m:sSubPr>
                                    <m:ctrlPr>
                                      <a:rPr lang="en-US" sz="2000" b="0" i="1" dirty="0" smtClean="0">
                                        <a:latin typeface="Cambria Math" panose="02040503050406030204" pitchFamily="18" charset="0"/>
                                      </a:rPr>
                                    </m:ctrlPr>
                                  </m:sSubPr>
                                  <m:e>
                                    <m:acc>
                                      <m:accPr>
                                        <m:chr m:val="̅"/>
                                        <m:ctrlPr>
                                          <a:rPr lang="en-US" sz="2000" b="0" i="1" dirty="0" smtClean="0">
                                            <a:latin typeface="Cambria Math" panose="02040503050406030204" pitchFamily="18" charset="0"/>
                                          </a:rPr>
                                        </m:ctrlPr>
                                      </m:accPr>
                                      <m:e>
                                        <m:r>
                                          <a:rPr lang="en-US" sz="2000" b="0" i="1" dirty="0" smtClean="0">
                                            <a:latin typeface="Cambria Math" panose="02040503050406030204" pitchFamily="18" charset="0"/>
                                          </a:rPr>
                                          <m:t>𝛼</m:t>
                                        </m:r>
                                      </m:e>
                                    </m:acc>
                                  </m:e>
                                  <m:sub>
                                    <m:r>
                                      <a:rPr lang="en-US" sz="2000" b="0" i="1" dirty="0" smtClean="0">
                                        <a:latin typeface="Cambria Math" panose="02040503050406030204" pitchFamily="18" charset="0"/>
                                      </a:rPr>
                                      <m:t>𝑡</m:t>
                                    </m:r>
                                  </m:sub>
                                </m:sSub>
                              </m:e>
                            </m:rad>
                          </m:den>
                        </m:f>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𝜖</m:t>
                            </m:r>
                          </m:e>
                          <m:sub>
                            <m:r>
                              <a:rPr lang="en-US" sz="2000" b="0" i="1" dirty="0" smtClean="0">
                                <a:latin typeface="Cambria Math" panose="02040503050406030204" pitchFamily="18" charset="0"/>
                              </a:rPr>
                              <m:t>𝑡</m:t>
                            </m:r>
                          </m:sub>
                        </m:sSub>
                      </m:e>
                    </m:d>
                    <m:r>
                      <a:rPr lang="en-US" sz="2000" b="0" i="1" dirty="0" smtClean="0">
                        <a:latin typeface="Cambria Math" panose="02040503050406030204" pitchFamily="18" charset="0"/>
                      </a:rPr>
                      <m:t>                  </m:t>
                    </m:r>
                    <m:acc>
                      <m:accPr>
                        <m:chr m:val="̃"/>
                        <m:ctrlPr>
                          <a:rPr lang="en-US" sz="2000" b="0" i="1" dirty="0" smtClean="0">
                            <a:latin typeface="Cambria Math" panose="02040503050406030204" pitchFamily="18" charset="0"/>
                          </a:rPr>
                        </m:ctrlPr>
                      </m:accPr>
                      <m:e>
                        <m:r>
                          <a:rPr lang="en-US" sz="2000" b="0" i="1" dirty="0" smtClean="0">
                            <a:latin typeface="Cambria Math" panose="02040503050406030204" pitchFamily="18" charset="0"/>
                          </a:rPr>
                          <m:t>𝛽</m:t>
                        </m:r>
                      </m:e>
                    </m:acc>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𝑡</m:t>
                        </m:r>
                      </m:e>
                    </m:d>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sSub>
                          <m:sSubPr>
                            <m:ctrlPr>
                              <a:rPr lang="en-US" sz="2000" b="0" i="1" dirty="0" smtClean="0">
                                <a:latin typeface="Cambria Math" panose="02040503050406030204" pitchFamily="18" charset="0"/>
                              </a:rPr>
                            </m:ctrlPr>
                          </m:sSubPr>
                          <m:e>
                            <m:acc>
                              <m:accPr>
                                <m:chr m:val="̅"/>
                                <m:ctrlPr>
                                  <a:rPr lang="en-US" sz="2000" b="0" i="1" dirty="0" smtClean="0">
                                    <a:latin typeface="Cambria Math" panose="02040503050406030204" pitchFamily="18" charset="0"/>
                                  </a:rPr>
                                </m:ctrlPr>
                              </m:accPr>
                              <m:e>
                                <m:r>
                                  <a:rPr lang="en-US" sz="2000" b="0" i="1" dirty="0" smtClean="0">
                                    <a:latin typeface="Cambria Math" panose="02040503050406030204" pitchFamily="18" charset="0"/>
                                  </a:rPr>
                                  <m:t>𝛼</m:t>
                                </m:r>
                              </m:e>
                            </m:acc>
                          </m:e>
                          <m:sub>
                            <m:r>
                              <a:rPr lang="en-US" sz="2000" b="0" i="1" dirty="0" smtClean="0">
                                <a:latin typeface="Cambria Math" panose="02040503050406030204" pitchFamily="18" charset="0"/>
                              </a:rPr>
                              <m:t>𝑡</m:t>
                            </m:r>
                            <m:r>
                              <a:rPr lang="en-US" sz="2000" b="0" i="1" dirty="0" smtClean="0">
                                <a:latin typeface="Cambria Math" panose="02040503050406030204" pitchFamily="18" charset="0"/>
                              </a:rPr>
                              <m:t>−1</m:t>
                            </m:r>
                          </m:sub>
                        </m:sSub>
                      </m:num>
                      <m:den>
                        <m:r>
                          <a:rPr lang="en-US" sz="2000" b="0" i="1" dirty="0" smtClean="0">
                            <a:latin typeface="Cambria Math" panose="02040503050406030204" pitchFamily="18" charset="0"/>
                          </a:rPr>
                          <m:t>1−</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𝛼</m:t>
                            </m:r>
                          </m:e>
                          <m:sub>
                            <m:r>
                              <a:rPr lang="en-US" sz="2000" b="0" i="1" dirty="0" smtClean="0">
                                <a:latin typeface="Cambria Math" panose="02040503050406030204" pitchFamily="18" charset="0"/>
                              </a:rPr>
                              <m:t>𝑡</m:t>
                            </m:r>
                          </m:sub>
                        </m:sSub>
                      </m:den>
                    </m:f>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𝛽</m:t>
                        </m:r>
                      </m:e>
                      <m:sub>
                        <m:r>
                          <a:rPr lang="en-US" sz="2000" b="0" i="1" dirty="0" smtClean="0">
                            <a:latin typeface="Cambria Math" panose="02040503050406030204" pitchFamily="18" charset="0"/>
                          </a:rPr>
                          <m:t>𝑡</m:t>
                        </m:r>
                      </m:sub>
                    </m:sSub>
                    <m:r>
                      <a:rPr lang="en-US" sz="2000" b="0" i="1" dirty="0" smtClean="0">
                        <a:latin typeface="Cambria Math" panose="02040503050406030204" pitchFamily="18" charset="0"/>
                      </a:rPr>
                      <m:t>   </m:t>
                    </m:r>
                  </m:oMath>
                </a14:m>
                <a:r>
                  <a:rPr lang="en-US" sz="2000" dirty="0"/>
                  <a:t> </a:t>
                </a:r>
              </a:p>
              <a:p>
                <a:pPr marL="0" indent="0">
                  <a:buNone/>
                </a:pPr>
                <a:r>
                  <a:rPr lang="en-US" sz="2000" dirty="0"/>
                  <a:t>Where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𝜖</m:t>
                        </m:r>
                      </m:e>
                      <m:sub>
                        <m:r>
                          <a:rPr lang="en-US" sz="2000" b="0" i="1" smtClean="0">
                            <a:latin typeface="Cambria Math" panose="02040503050406030204" pitchFamily="18" charset="0"/>
                          </a:rPr>
                          <m:t>𝑡</m:t>
                        </m:r>
                      </m:sub>
                    </m:sSub>
                  </m:oMath>
                </a14:m>
                <a:r>
                  <a:rPr lang="en-US" sz="2000" dirty="0"/>
                  <a:t> is the standard Gaussian noise applied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oMath>
                </a14:m>
                <a:r>
                  <a:rPr lang="en-US" sz="2000" dirty="0"/>
                  <a:t> to obtain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oMath>
                </a14:m>
                <a:endParaRPr lang="en-US" sz="2000" b="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0187DBB6-C308-45C9-9508-798EA62D295D}"/>
                  </a:ext>
                </a:extLst>
              </p:cNvPr>
              <p:cNvSpPr>
                <a:spLocks noGrp="1" noRot="1" noChangeAspect="1" noMove="1" noResize="1" noEditPoints="1" noAdjustHandles="1" noChangeArrowheads="1" noChangeShapeType="1" noTextEdit="1"/>
              </p:cNvSpPr>
              <p:nvPr>
                <p:ph idx="1"/>
              </p:nvPr>
            </p:nvSpPr>
            <p:spPr>
              <a:blipFill>
                <a:blip r:embed="rId4"/>
                <a:stretch>
                  <a:fillRect l="-638" t="-1401" r="-580" b="-19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C82AD01-D4C9-4FCF-85C0-788FF809F352}"/>
              </a:ext>
            </a:extLst>
          </p:cNvPr>
          <p:cNvSpPr>
            <a:spLocks noGrp="1"/>
          </p:cNvSpPr>
          <p:nvPr>
            <p:ph type="sldNum" sz="quarter" idx="12"/>
          </p:nvPr>
        </p:nvSpPr>
        <p:spPr/>
        <p:txBody>
          <a:bodyPr/>
          <a:lstStyle/>
          <a:p>
            <a:fld id="{57CB76AC-E5DF-427C-ABDC-2F4FBD8E4B69}" type="slidenum">
              <a:rPr lang="en-US" smtClean="0"/>
              <a:t>8</a:t>
            </a:fld>
            <a:endParaRPr lang="en-US"/>
          </a:p>
        </p:txBody>
      </p:sp>
      <p:sp>
        <p:nvSpPr>
          <p:cNvPr id="5" name="Text Placeholder 4">
            <a:extLst>
              <a:ext uri="{FF2B5EF4-FFF2-40B4-BE49-F238E27FC236}">
                <a16:creationId xmlns:a16="http://schemas.microsoft.com/office/drawing/2014/main" id="{26486DC4-3497-483C-9C7B-C415E5594A7A}"/>
              </a:ext>
            </a:extLst>
          </p:cNvPr>
          <p:cNvSpPr>
            <a:spLocks noGrp="1"/>
          </p:cNvSpPr>
          <p:nvPr>
            <p:ph type="body" sz="quarter" idx="9"/>
          </p:nvPr>
        </p:nvSpPr>
        <p:spPr/>
        <p:txBody>
          <a:bodyPr/>
          <a:lstStyle/>
          <a:p>
            <a:endParaRPr lang="en-US"/>
          </a:p>
        </p:txBody>
      </p:sp>
      <p:sp>
        <p:nvSpPr>
          <p:cNvPr id="7" name="RS_Classification_Special">
            <a:extLst>
              <a:ext uri="{FF2B5EF4-FFF2-40B4-BE49-F238E27FC236}">
                <a16:creationId xmlns:a16="http://schemas.microsoft.com/office/drawing/2014/main" id="{A672C39D-C9D9-49C5-9A07-2F2571B40D1D}"/>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1336016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33DD5-F38B-4F3D-96C4-CD4EA4DD6E27}"/>
              </a:ext>
            </a:extLst>
          </p:cNvPr>
          <p:cNvSpPr>
            <a:spLocks noGrp="1"/>
          </p:cNvSpPr>
          <p:nvPr>
            <p:ph type="title"/>
          </p:nvPr>
        </p:nvSpPr>
        <p:spPr/>
        <p:txBody>
          <a:bodyPr/>
          <a:lstStyle/>
          <a:p>
            <a:r>
              <a:rPr lang="en-US" dirty="0"/>
              <a:t>Obtaining the best generator(1)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DA05F0-BB24-4986-9D8D-007972BB895F}"/>
                  </a:ext>
                </a:extLst>
              </p:cNvPr>
              <p:cNvSpPr>
                <a:spLocks noGrp="1"/>
              </p:cNvSpPr>
              <p:nvPr>
                <p:ph idx="1"/>
              </p:nvPr>
            </p:nvSpPr>
            <p:spPr/>
            <p:txBody>
              <a:bodyPr>
                <a:normAutofit/>
              </a:bodyPr>
              <a:lstStyle/>
              <a:p>
                <a:pPr marL="0" indent="0">
                  <a:buNone/>
                </a:pPr>
                <a:r>
                  <a:rPr lang="en-US" sz="2000" dirty="0"/>
                  <a:t>Our objective is to maximize the likelihood of our novel data-generating distribution: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𝜃</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oMath>
                </a14:m>
                <a:endParaRPr lang="en-US" sz="2000" dirty="0"/>
              </a:p>
              <a:p>
                <a:pPr marL="0" indent="0">
                  <a:buNone/>
                </a:pPr>
                <a:r>
                  <a:rPr lang="en-US" sz="2000" dirty="0"/>
                  <a:t>This objective can be obtained by minimizing the divergence between the estimated reverse distribution and the actual reverse distribution</a:t>
                </a:r>
              </a:p>
              <a:p>
                <a:pPr marL="0" indent="0">
                  <a:buNone/>
                </a:pPr>
                <a:endParaRPr lang="en-US" sz="2000" dirty="0"/>
              </a:p>
              <a:p>
                <a:pPr marL="0" indent="0">
                  <a:buNone/>
                </a:pPr>
                <a:r>
                  <a:rPr lang="en-US" sz="2000" dirty="0"/>
                  <a:t>This is pretty much the same setup as a VAE, skipping a </a:t>
                </a:r>
                <a:r>
                  <a:rPr lang="en-US" sz="2000" b="1" dirty="0"/>
                  <a:t>lot</a:t>
                </a:r>
                <a:r>
                  <a:rPr lang="en-US" sz="2000" dirty="0"/>
                  <a:t> of steps we can say that we want to minimize the following loss function, which amounts to maximizing the ELBO:</a:t>
                </a:r>
              </a:p>
              <a:p>
                <a:pPr marL="0" indent="0" algn="ctr">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𝑉𝐿𝐵</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𝔼</m:t>
                          </m:r>
                        </m:e>
                        <m:sub>
                          <m:r>
                            <a:rPr lang="en-US" sz="2000" b="0" i="1" smtClean="0">
                              <a:latin typeface="Cambria Math" panose="02040503050406030204" pitchFamily="18" charset="0"/>
                              <a:ea typeface="Cambria Math" panose="02040503050406030204" pitchFamily="18" charset="0"/>
                            </a:rPr>
                            <m:t>𝑞</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𝑇</m:t>
                              </m:r>
                            </m:sub>
                          </m:sSub>
                          <m:r>
                            <a:rPr lang="en-US" sz="2000" b="0" i="1" smtClean="0">
                              <a:latin typeface="Cambria Math" panose="02040503050406030204" pitchFamily="18" charset="0"/>
                              <a:ea typeface="Cambria Math" panose="02040503050406030204" pitchFamily="18" charset="0"/>
                            </a:rPr>
                            <m:t>)</m:t>
                          </m:r>
                        </m:sub>
                      </m:sSub>
                      <m:d>
                        <m:dPr>
                          <m:begChr m:val="["/>
                          <m:endChr m:val="]"/>
                          <m:ctrlPr>
                            <a:rPr lang="en-US" sz="2000" b="0" i="1" smtClean="0">
                              <a:latin typeface="Cambria Math" panose="02040503050406030204" pitchFamily="18" charset="0"/>
                              <a:ea typeface="Cambria Math" panose="02040503050406030204" pitchFamily="18" charset="0"/>
                            </a:rPr>
                          </m:ctrlPr>
                        </m:dPr>
                        <m:e>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log</m:t>
                              </m:r>
                            </m:fName>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𝑞</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sub>
                                      </m:sSub>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0</m:t>
                                          </m:r>
                                        </m:sub>
                                      </m:sSub>
                                    </m:e>
                                  </m:d>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𝑝</m:t>
                                      </m:r>
                                    </m:e>
                                    <m:sub>
                                      <m:r>
                                        <a:rPr lang="en-US" sz="2000" b="0" i="1" smtClean="0">
                                          <a:latin typeface="Cambria Math" panose="02040503050406030204" pitchFamily="18" charset="0"/>
                                          <a:ea typeface="Cambria Math" panose="02040503050406030204" pitchFamily="18" charset="0"/>
                                        </a:rPr>
                                        <m:t>𝜃</m:t>
                                      </m:r>
                                    </m:sub>
                                  </m:sSub>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𝑇</m:t>
                                          </m:r>
                                        </m:sub>
                                      </m:sSub>
                                    </m:e>
                                  </m:d>
                                </m:den>
                              </m:f>
                            </m:e>
                          </m:func>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𝔼</m:t>
                          </m:r>
                        </m:e>
                        <m:sub>
                          <m:r>
                            <a:rPr lang="en-US" sz="2000" b="0" i="1" smtClean="0">
                              <a:latin typeface="Cambria Math" panose="02040503050406030204" pitchFamily="18" charset="0"/>
                              <a:ea typeface="Cambria Math" panose="02040503050406030204" pitchFamily="18" charset="0"/>
                            </a:rPr>
                            <m:t>𝑞</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0</m:t>
                                  </m:r>
                                </m:sub>
                              </m:sSub>
                            </m:e>
                          </m:d>
                        </m:sub>
                      </m:sSub>
                      <m:d>
                        <m:dPr>
                          <m:begChr m:val="["/>
                          <m:endChr m:val="]"/>
                          <m:ctrlPr>
                            <a:rPr lang="en-US" sz="2000" b="0" i="1" smtClean="0">
                              <a:latin typeface="Cambria Math" panose="02040503050406030204" pitchFamily="18" charset="0"/>
                              <a:ea typeface="Cambria Math" panose="02040503050406030204" pitchFamily="18" charset="0"/>
                            </a:rPr>
                          </m:ctrlPr>
                        </m:dPr>
                        <m:e>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log</m:t>
                              </m:r>
                            </m:fName>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𝑝</m:t>
                                  </m:r>
                                </m:e>
                                <m:sub>
                                  <m:r>
                                    <a:rPr lang="en-US" sz="2000" b="0" i="1" smtClean="0">
                                      <a:latin typeface="Cambria Math" panose="02040503050406030204" pitchFamily="18" charset="0"/>
                                      <a:ea typeface="Cambria Math" panose="02040503050406030204" pitchFamily="18" charset="0"/>
                                    </a:rPr>
                                    <m:t>𝜃</m:t>
                                  </m:r>
                                </m:sub>
                              </m:sSub>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0</m:t>
                                      </m:r>
                                    </m:sub>
                                  </m:sSub>
                                </m:e>
                              </m:d>
                            </m:e>
                          </m:func>
                        </m:e>
                      </m:d>
                    </m:oMath>
                  </m:oMathPara>
                </a14:m>
                <a:endParaRPr lang="en-US" sz="2000" b="0" dirty="0">
                  <a:ea typeface="Cambria Math" panose="02040503050406030204" pitchFamily="18" charset="0"/>
                </a:endParaRPr>
              </a:p>
              <a:p>
                <a:pPr marL="0" indent="0" algn="ctr">
                  <a:buNone/>
                </a:pPr>
                <a:endParaRPr lang="en-US" sz="2000" dirty="0">
                  <a:ea typeface="Cambria Math" panose="02040503050406030204" pitchFamily="18" charset="0"/>
                </a:endParaRPr>
              </a:p>
              <a:p>
                <a:pPr marL="0" indent="0">
                  <a:buNone/>
                </a:pPr>
                <a:r>
                  <a:rPr lang="en-US" sz="2000" b="0" dirty="0">
                    <a:ea typeface="Cambria Math" panose="02040503050406030204" pitchFamily="18" charset="0"/>
                  </a:rPr>
                  <a:t>This loss can be decomposed in a list of terms, one for each noising level </a:t>
                </a:r>
                <a14:m>
                  <m:oMath xmlns:m="http://schemas.openxmlformats.org/officeDocument/2006/math">
                    <m:r>
                      <a:rPr lang="en-US" sz="2000" b="0" i="1" smtClean="0">
                        <a:latin typeface="Cambria Math" panose="02040503050406030204" pitchFamily="18" charset="0"/>
                        <a:ea typeface="Cambria Math" panose="02040503050406030204" pitchFamily="18" charset="0"/>
                      </a:rPr>
                      <m:t>𝑡</m:t>
                    </m:r>
                  </m:oMath>
                </a14:m>
                <a:r>
                  <a:rPr lang="en-US" sz="2000" b="0" dirty="0">
                    <a:ea typeface="Cambria Math" panose="02040503050406030204" pitchFamily="18"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𝐿</m:t>
                          </m:r>
                        </m:e>
                        <m:sub>
                          <m:r>
                            <a:rPr lang="en-US" sz="2000" b="0" i="1" smtClean="0">
                              <a:latin typeface="Cambria Math" panose="02040503050406030204" pitchFamily="18" charset="0"/>
                              <a:ea typeface="Cambria Math" panose="02040503050406030204" pitchFamily="18" charset="0"/>
                            </a:rPr>
                            <m:t>𝑉𝐿𝐵</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𝐿</m:t>
                          </m:r>
                        </m:e>
                        <m:sub>
                          <m:r>
                            <a:rPr lang="en-US" sz="2000" b="0" i="1" smtClean="0">
                              <a:latin typeface="Cambria Math" panose="02040503050406030204" pitchFamily="18" charset="0"/>
                              <a:ea typeface="Cambria Math" panose="02040503050406030204" pitchFamily="18" charset="0"/>
                            </a:rPr>
                            <m:t>𝑇</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𝐿</m:t>
                          </m:r>
                        </m:e>
                        <m:sub>
                          <m:r>
                            <a:rPr lang="en-US" sz="2000" b="0" i="1" smtClean="0">
                              <a:latin typeface="Cambria Math" panose="02040503050406030204" pitchFamily="18" charset="0"/>
                              <a:ea typeface="Cambria Math" panose="02040503050406030204" pitchFamily="18" charset="0"/>
                            </a:rPr>
                            <m:t>𝑇</m:t>
                          </m:r>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𝐿</m:t>
                          </m:r>
                        </m:e>
                        <m:sub>
                          <m:r>
                            <a:rPr lang="en-US" sz="2000" b="0" i="1" smtClean="0">
                              <a:latin typeface="Cambria Math" panose="02040503050406030204" pitchFamily="18" charset="0"/>
                              <a:ea typeface="Cambria Math" panose="02040503050406030204" pitchFamily="18" charset="0"/>
                            </a:rPr>
                            <m:t>0</m:t>
                          </m:r>
                        </m:sub>
                      </m:sSub>
                    </m:oMath>
                  </m:oMathPara>
                </a14:m>
                <a:endParaRPr lang="en-US" sz="2000" b="0"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2FDA05F0-BB24-4986-9D8D-007972BB895F}"/>
                  </a:ext>
                </a:extLst>
              </p:cNvPr>
              <p:cNvSpPr>
                <a:spLocks noGrp="1" noRot="1" noChangeAspect="1" noMove="1" noResize="1" noEditPoints="1" noAdjustHandles="1" noChangeArrowheads="1" noChangeShapeType="1" noTextEdit="1"/>
              </p:cNvSpPr>
              <p:nvPr>
                <p:ph idx="1"/>
              </p:nvPr>
            </p:nvSpPr>
            <p:spPr>
              <a:blipFill>
                <a:blip r:embed="rId3"/>
                <a:stretch>
                  <a:fillRect l="-638" t="-1401"/>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F7AD48A8-087D-495B-BBBC-FA3729A9F8C5}"/>
              </a:ext>
            </a:extLst>
          </p:cNvPr>
          <p:cNvSpPr>
            <a:spLocks noGrp="1"/>
          </p:cNvSpPr>
          <p:nvPr>
            <p:ph type="sldNum" sz="quarter" idx="12"/>
          </p:nvPr>
        </p:nvSpPr>
        <p:spPr/>
        <p:txBody>
          <a:bodyPr/>
          <a:lstStyle/>
          <a:p>
            <a:fld id="{57CB76AC-E5DF-427C-ABDC-2F4FBD8E4B69}" type="slidenum">
              <a:rPr lang="en-US" smtClean="0"/>
              <a:t>9</a:t>
            </a:fld>
            <a:endParaRPr lang="en-US"/>
          </a:p>
        </p:txBody>
      </p:sp>
      <p:sp>
        <p:nvSpPr>
          <p:cNvPr id="7" name="Text Placeholder 6">
            <a:extLst>
              <a:ext uri="{FF2B5EF4-FFF2-40B4-BE49-F238E27FC236}">
                <a16:creationId xmlns:a16="http://schemas.microsoft.com/office/drawing/2014/main" id="{90EB9493-A2A5-42A8-9116-B49D222AD3CF}"/>
              </a:ext>
            </a:extLst>
          </p:cNvPr>
          <p:cNvSpPr>
            <a:spLocks noGrp="1"/>
          </p:cNvSpPr>
          <p:nvPr>
            <p:ph type="body" sz="quarter" idx="9"/>
          </p:nvPr>
        </p:nvSpPr>
        <p:spPr/>
        <p:txBody>
          <a:bodyPr/>
          <a:lstStyle/>
          <a:p>
            <a:endParaRPr lang="en-US"/>
          </a:p>
        </p:txBody>
      </p:sp>
      <p:sp>
        <p:nvSpPr>
          <p:cNvPr id="5" name="RS_Classification_Special">
            <a:extLst>
              <a:ext uri="{FF2B5EF4-FFF2-40B4-BE49-F238E27FC236}">
                <a16:creationId xmlns:a16="http://schemas.microsoft.com/office/drawing/2014/main" id="{96A11893-76E6-4D34-B6AB-C5FBE488A4FA}"/>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en-US" sz="900" b="1" kern="900" spc="100">
              <a:solidFill>
                <a:srgbClr val="000000"/>
              </a:solidFill>
            </a:endParaRPr>
          </a:p>
        </p:txBody>
      </p:sp>
    </p:spTree>
    <p:custDataLst>
      <p:tags r:id="rId1"/>
    </p:custDataLst>
    <p:extLst>
      <p:ext uri="{BB962C8B-B14F-4D97-AF65-F5344CB8AC3E}">
        <p14:creationId xmlns:p14="http://schemas.microsoft.com/office/powerpoint/2010/main" val="16545236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S_CLASSIFICATION_RESETFORMATTING" val="True"/>
</p:tagLst>
</file>

<file path=ppt/tags/tag10.xml><?xml version="1.0" encoding="utf-8"?>
<p:tagLst xmlns:a="http://schemas.openxmlformats.org/drawingml/2006/main" xmlns:r="http://schemas.openxmlformats.org/officeDocument/2006/relationships" xmlns:p="http://schemas.openxmlformats.org/presentationml/2006/main">
  <p:tag name="RS_CLASSIFICATION" val=" "/>
</p:tagLst>
</file>

<file path=ppt/tags/tag11.xml><?xml version="1.0" encoding="utf-8"?>
<p:tagLst xmlns:a="http://schemas.openxmlformats.org/drawingml/2006/main" xmlns:r="http://schemas.openxmlformats.org/officeDocument/2006/relationships" xmlns:p="http://schemas.openxmlformats.org/presentationml/2006/main">
  <p:tag name="RS_CLASSIFICATION" val=" "/>
</p:tagLst>
</file>

<file path=ppt/tags/tag12.xml><?xml version="1.0" encoding="utf-8"?>
<p:tagLst xmlns:a="http://schemas.openxmlformats.org/drawingml/2006/main" xmlns:r="http://schemas.openxmlformats.org/officeDocument/2006/relationships" xmlns:p="http://schemas.openxmlformats.org/presentationml/2006/main">
  <p:tag name="RS_CLASSIFICATION" val=" "/>
</p:tagLst>
</file>

<file path=ppt/tags/tag13.xml><?xml version="1.0" encoding="utf-8"?>
<p:tagLst xmlns:a="http://schemas.openxmlformats.org/drawingml/2006/main" xmlns:r="http://schemas.openxmlformats.org/officeDocument/2006/relationships" xmlns:p="http://schemas.openxmlformats.org/presentationml/2006/main">
  <p:tag name="RS_CLASSIFICATION" val=" "/>
</p:tagLst>
</file>

<file path=ppt/tags/tag14.xml><?xml version="1.0" encoding="utf-8"?>
<p:tagLst xmlns:a="http://schemas.openxmlformats.org/drawingml/2006/main" xmlns:r="http://schemas.openxmlformats.org/officeDocument/2006/relationships" xmlns:p="http://schemas.openxmlformats.org/presentationml/2006/main">
  <p:tag name="RS_CLASSIFICATION" val=" "/>
</p:tagLst>
</file>

<file path=ppt/tags/tag15.xml><?xml version="1.0" encoding="utf-8"?>
<p:tagLst xmlns:a="http://schemas.openxmlformats.org/drawingml/2006/main" xmlns:r="http://schemas.openxmlformats.org/officeDocument/2006/relationships" xmlns:p="http://schemas.openxmlformats.org/presentationml/2006/main">
  <p:tag name="RS_CLASSIFICATION" val=" "/>
</p:tagLst>
</file>

<file path=ppt/tags/tag16.xml><?xml version="1.0" encoding="utf-8"?>
<p:tagLst xmlns:a="http://schemas.openxmlformats.org/drawingml/2006/main" xmlns:r="http://schemas.openxmlformats.org/officeDocument/2006/relationships" xmlns:p="http://schemas.openxmlformats.org/presentationml/2006/main">
  <p:tag name="RS_CLASSIFICATION" val=" "/>
</p:tagLst>
</file>

<file path=ppt/tags/tag17.xml><?xml version="1.0" encoding="utf-8"?>
<p:tagLst xmlns:a="http://schemas.openxmlformats.org/drawingml/2006/main" xmlns:r="http://schemas.openxmlformats.org/officeDocument/2006/relationships" xmlns:p="http://schemas.openxmlformats.org/presentationml/2006/main">
  <p:tag name="RS_CLASSIFICATION" val=" "/>
</p:tagLst>
</file>

<file path=ppt/tags/tag18.xml><?xml version="1.0" encoding="utf-8"?>
<p:tagLst xmlns:a="http://schemas.openxmlformats.org/drawingml/2006/main" xmlns:r="http://schemas.openxmlformats.org/officeDocument/2006/relationships" xmlns:p="http://schemas.openxmlformats.org/presentationml/2006/main">
  <p:tag name="RS_CLASSIFICATION" val=" "/>
</p:tagLst>
</file>

<file path=ppt/tags/tag19.xml><?xml version="1.0" encoding="utf-8"?>
<p:tagLst xmlns:a="http://schemas.openxmlformats.org/drawingml/2006/main" xmlns:r="http://schemas.openxmlformats.org/officeDocument/2006/relationships" xmlns:p="http://schemas.openxmlformats.org/presentationml/2006/main">
  <p:tag name="RS_CLASSIFICATION" val=" "/>
</p:tagLst>
</file>

<file path=ppt/tags/tag2.xml><?xml version="1.0" encoding="utf-8"?>
<p:tagLst xmlns:a="http://schemas.openxmlformats.org/drawingml/2006/main" xmlns:r="http://schemas.openxmlformats.org/officeDocument/2006/relationships" xmlns:p="http://schemas.openxmlformats.org/presentationml/2006/main">
  <p:tag name="RS_CLASSIFICATION" val=" "/>
</p:tagLst>
</file>

<file path=ppt/tags/tag20.xml><?xml version="1.0" encoding="utf-8"?>
<p:tagLst xmlns:a="http://schemas.openxmlformats.org/drawingml/2006/main" xmlns:r="http://schemas.openxmlformats.org/officeDocument/2006/relationships" xmlns:p="http://schemas.openxmlformats.org/presentationml/2006/main">
  <p:tag name="RS_CLASSIFICATION" val=" "/>
</p:tagLst>
</file>

<file path=ppt/tags/tag21.xml><?xml version="1.0" encoding="utf-8"?>
<p:tagLst xmlns:a="http://schemas.openxmlformats.org/drawingml/2006/main" xmlns:r="http://schemas.openxmlformats.org/officeDocument/2006/relationships" xmlns:p="http://schemas.openxmlformats.org/presentationml/2006/main">
  <p:tag name="RS_CLASSIFICATION" val=" "/>
</p:tagLst>
</file>

<file path=ppt/tags/tag22.xml><?xml version="1.0" encoding="utf-8"?>
<p:tagLst xmlns:a="http://schemas.openxmlformats.org/drawingml/2006/main" xmlns:r="http://schemas.openxmlformats.org/officeDocument/2006/relationships" xmlns:p="http://schemas.openxmlformats.org/presentationml/2006/main">
  <p:tag name="RS_CLASSIFICATION" val=" "/>
</p:tagLst>
</file>

<file path=ppt/tags/tag23.xml><?xml version="1.0" encoding="utf-8"?>
<p:tagLst xmlns:a="http://schemas.openxmlformats.org/drawingml/2006/main" xmlns:r="http://schemas.openxmlformats.org/officeDocument/2006/relationships" xmlns:p="http://schemas.openxmlformats.org/presentationml/2006/main">
  <p:tag name="RS_CLASSIFICATION" val=" "/>
</p:tagLst>
</file>

<file path=ppt/tags/tag24.xml><?xml version="1.0" encoding="utf-8"?>
<p:tagLst xmlns:a="http://schemas.openxmlformats.org/drawingml/2006/main" xmlns:r="http://schemas.openxmlformats.org/officeDocument/2006/relationships" xmlns:p="http://schemas.openxmlformats.org/presentationml/2006/main">
  <p:tag name="RS_CLASSIFICATION" val=" "/>
</p:tagLst>
</file>

<file path=ppt/tags/tag25.xml><?xml version="1.0" encoding="utf-8"?>
<p:tagLst xmlns:a="http://schemas.openxmlformats.org/drawingml/2006/main" xmlns:r="http://schemas.openxmlformats.org/officeDocument/2006/relationships" xmlns:p="http://schemas.openxmlformats.org/presentationml/2006/main">
  <p:tag name="RS_CLASSIFICATION" val=" "/>
</p:tagLst>
</file>

<file path=ppt/tags/tag26.xml><?xml version="1.0" encoding="utf-8"?>
<p:tagLst xmlns:a="http://schemas.openxmlformats.org/drawingml/2006/main" xmlns:r="http://schemas.openxmlformats.org/officeDocument/2006/relationships" xmlns:p="http://schemas.openxmlformats.org/presentationml/2006/main">
  <p:tag name="RS_CLASSIFICATION" val=" "/>
</p:tagLst>
</file>

<file path=ppt/tags/tag27.xml><?xml version="1.0" encoding="utf-8"?>
<p:tagLst xmlns:a="http://schemas.openxmlformats.org/drawingml/2006/main" xmlns:r="http://schemas.openxmlformats.org/officeDocument/2006/relationships" xmlns:p="http://schemas.openxmlformats.org/presentationml/2006/main">
  <p:tag name="RS_CLASSIFICATION" val=" "/>
</p:tagLst>
</file>

<file path=ppt/tags/tag28.xml><?xml version="1.0" encoding="utf-8"?>
<p:tagLst xmlns:a="http://schemas.openxmlformats.org/drawingml/2006/main" xmlns:r="http://schemas.openxmlformats.org/officeDocument/2006/relationships" xmlns:p="http://schemas.openxmlformats.org/presentationml/2006/main">
  <p:tag name="RS_CLASSIFICATION" val=" "/>
</p:tagLst>
</file>

<file path=ppt/tags/tag29.xml><?xml version="1.0" encoding="utf-8"?>
<p:tagLst xmlns:a="http://schemas.openxmlformats.org/drawingml/2006/main" xmlns:r="http://schemas.openxmlformats.org/officeDocument/2006/relationships" xmlns:p="http://schemas.openxmlformats.org/presentationml/2006/main">
  <p:tag name="RS_CLASSIFICATION" val=" "/>
</p:tagLst>
</file>

<file path=ppt/tags/tag3.xml><?xml version="1.0" encoding="utf-8"?>
<p:tagLst xmlns:a="http://schemas.openxmlformats.org/drawingml/2006/main" xmlns:r="http://schemas.openxmlformats.org/officeDocument/2006/relationships" xmlns:p="http://schemas.openxmlformats.org/presentationml/2006/main">
  <p:tag name="RS_CLASSIFICATION" val=" "/>
</p:tagLst>
</file>

<file path=ppt/tags/tag30.xml><?xml version="1.0" encoding="utf-8"?>
<p:tagLst xmlns:a="http://schemas.openxmlformats.org/drawingml/2006/main" xmlns:r="http://schemas.openxmlformats.org/officeDocument/2006/relationships" xmlns:p="http://schemas.openxmlformats.org/presentationml/2006/main">
  <p:tag name="RS_CLASSIFICATION" val=" "/>
</p:tagLst>
</file>

<file path=ppt/tags/tag31.xml><?xml version="1.0" encoding="utf-8"?>
<p:tagLst xmlns:a="http://schemas.openxmlformats.org/drawingml/2006/main" xmlns:r="http://schemas.openxmlformats.org/officeDocument/2006/relationships" xmlns:p="http://schemas.openxmlformats.org/presentationml/2006/main">
  <p:tag name="RS_CLASSIFICATION" val=" "/>
</p:tagLst>
</file>

<file path=ppt/tags/tag32.xml><?xml version="1.0" encoding="utf-8"?>
<p:tagLst xmlns:a="http://schemas.openxmlformats.org/drawingml/2006/main" xmlns:r="http://schemas.openxmlformats.org/officeDocument/2006/relationships" xmlns:p="http://schemas.openxmlformats.org/presentationml/2006/main">
  <p:tag name="RS_CLASSIFICATION" val=" "/>
</p:tagLst>
</file>

<file path=ppt/tags/tag33.xml><?xml version="1.0" encoding="utf-8"?>
<p:tagLst xmlns:a="http://schemas.openxmlformats.org/drawingml/2006/main" xmlns:r="http://schemas.openxmlformats.org/officeDocument/2006/relationships" xmlns:p="http://schemas.openxmlformats.org/presentationml/2006/main">
  <p:tag name="RS_CLASSIFICATION" val=" "/>
</p:tagLst>
</file>

<file path=ppt/tags/tag34.xml><?xml version="1.0" encoding="utf-8"?>
<p:tagLst xmlns:a="http://schemas.openxmlformats.org/drawingml/2006/main" xmlns:r="http://schemas.openxmlformats.org/officeDocument/2006/relationships" xmlns:p="http://schemas.openxmlformats.org/presentationml/2006/main">
  <p:tag name="RS_CLASSIFICATION" val=" "/>
</p:tagLst>
</file>

<file path=ppt/tags/tag35.xml><?xml version="1.0" encoding="utf-8"?>
<p:tagLst xmlns:a="http://schemas.openxmlformats.org/drawingml/2006/main" xmlns:r="http://schemas.openxmlformats.org/officeDocument/2006/relationships" xmlns:p="http://schemas.openxmlformats.org/presentationml/2006/main">
  <p:tag name="RS_CLASSIFICATION" val=" "/>
</p:tagLst>
</file>

<file path=ppt/tags/tag36.xml><?xml version="1.0" encoding="utf-8"?>
<p:tagLst xmlns:a="http://schemas.openxmlformats.org/drawingml/2006/main" xmlns:r="http://schemas.openxmlformats.org/officeDocument/2006/relationships" xmlns:p="http://schemas.openxmlformats.org/presentationml/2006/main">
  <p:tag name="RS_CLASSIFICATION" val=" "/>
</p:tagLst>
</file>

<file path=ppt/tags/tag37.xml><?xml version="1.0" encoding="utf-8"?>
<p:tagLst xmlns:a="http://schemas.openxmlformats.org/drawingml/2006/main" xmlns:r="http://schemas.openxmlformats.org/officeDocument/2006/relationships" xmlns:p="http://schemas.openxmlformats.org/presentationml/2006/main">
  <p:tag name="RS_CLASSIFICATION" val=" "/>
</p:tagLst>
</file>

<file path=ppt/tags/tag38.xml><?xml version="1.0" encoding="utf-8"?>
<p:tagLst xmlns:a="http://schemas.openxmlformats.org/drawingml/2006/main" xmlns:r="http://schemas.openxmlformats.org/officeDocument/2006/relationships" xmlns:p="http://schemas.openxmlformats.org/presentationml/2006/main">
  <p:tag name="RS_CLASSIFICATION" val=" "/>
</p:tagLst>
</file>

<file path=ppt/tags/tag39.xml><?xml version="1.0" encoding="utf-8"?>
<p:tagLst xmlns:a="http://schemas.openxmlformats.org/drawingml/2006/main" xmlns:r="http://schemas.openxmlformats.org/officeDocument/2006/relationships" xmlns:p="http://schemas.openxmlformats.org/presentationml/2006/main">
  <p:tag name="RS_CLASSIFICATION" val=" "/>
</p:tagLst>
</file>

<file path=ppt/tags/tag4.xml><?xml version="1.0" encoding="utf-8"?>
<p:tagLst xmlns:a="http://schemas.openxmlformats.org/drawingml/2006/main" xmlns:r="http://schemas.openxmlformats.org/officeDocument/2006/relationships" xmlns:p="http://schemas.openxmlformats.org/presentationml/2006/main">
  <p:tag name="RS_CLASSIFICATION" val=" "/>
</p:tagLst>
</file>

<file path=ppt/tags/tag40.xml><?xml version="1.0" encoding="utf-8"?>
<p:tagLst xmlns:a="http://schemas.openxmlformats.org/drawingml/2006/main" xmlns:r="http://schemas.openxmlformats.org/officeDocument/2006/relationships" xmlns:p="http://schemas.openxmlformats.org/presentationml/2006/main">
  <p:tag name="RS_CLASSIFICATION" val=" "/>
</p:tagLst>
</file>

<file path=ppt/tags/tag41.xml><?xml version="1.0" encoding="utf-8"?>
<p:tagLst xmlns:a="http://schemas.openxmlformats.org/drawingml/2006/main" xmlns:r="http://schemas.openxmlformats.org/officeDocument/2006/relationships" xmlns:p="http://schemas.openxmlformats.org/presentationml/2006/main">
  <p:tag name="RS_CLASSIFICATION" val=" "/>
</p:tagLst>
</file>

<file path=ppt/tags/tag42.xml><?xml version="1.0" encoding="utf-8"?>
<p:tagLst xmlns:a="http://schemas.openxmlformats.org/drawingml/2006/main" xmlns:r="http://schemas.openxmlformats.org/officeDocument/2006/relationships" xmlns:p="http://schemas.openxmlformats.org/presentationml/2006/main">
  <p:tag name="RS_CLASSIFICATION" val=" "/>
</p:tagLst>
</file>

<file path=ppt/tags/tag43.xml><?xml version="1.0" encoding="utf-8"?>
<p:tagLst xmlns:a="http://schemas.openxmlformats.org/drawingml/2006/main" xmlns:r="http://schemas.openxmlformats.org/officeDocument/2006/relationships" xmlns:p="http://schemas.openxmlformats.org/presentationml/2006/main">
  <p:tag name="RS_CLASSIFICATION" val=" "/>
</p:tagLst>
</file>

<file path=ppt/tags/tag44.xml><?xml version="1.0" encoding="utf-8"?>
<p:tagLst xmlns:a="http://schemas.openxmlformats.org/drawingml/2006/main" xmlns:r="http://schemas.openxmlformats.org/officeDocument/2006/relationships" xmlns:p="http://schemas.openxmlformats.org/presentationml/2006/main">
  <p:tag name="RS_CLASSIFICATION" val=" "/>
</p:tagLst>
</file>

<file path=ppt/tags/tag45.xml><?xml version="1.0" encoding="utf-8"?>
<p:tagLst xmlns:a="http://schemas.openxmlformats.org/drawingml/2006/main" xmlns:r="http://schemas.openxmlformats.org/officeDocument/2006/relationships" xmlns:p="http://schemas.openxmlformats.org/presentationml/2006/main">
  <p:tag name="RS_CLASSIFICATION" val=" "/>
</p:tagLst>
</file>

<file path=ppt/tags/tag5.xml><?xml version="1.0" encoding="utf-8"?>
<p:tagLst xmlns:a="http://schemas.openxmlformats.org/drawingml/2006/main" xmlns:r="http://schemas.openxmlformats.org/officeDocument/2006/relationships" xmlns:p="http://schemas.openxmlformats.org/presentationml/2006/main">
  <p:tag name="RS_CLASSIFICATION" val=" "/>
</p:tagLst>
</file>

<file path=ppt/tags/tag6.xml><?xml version="1.0" encoding="utf-8"?>
<p:tagLst xmlns:a="http://schemas.openxmlformats.org/drawingml/2006/main" xmlns:r="http://schemas.openxmlformats.org/officeDocument/2006/relationships" xmlns:p="http://schemas.openxmlformats.org/presentationml/2006/main">
  <p:tag name="RS_CLASSIFICATION" val=" "/>
</p:tagLst>
</file>

<file path=ppt/tags/tag7.xml><?xml version="1.0" encoding="utf-8"?>
<p:tagLst xmlns:a="http://schemas.openxmlformats.org/drawingml/2006/main" xmlns:r="http://schemas.openxmlformats.org/officeDocument/2006/relationships" xmlns:p="http://schemas.openxmlformats.org/presentationml/2006/main">
  <p:tag name="RS_CLASSIFICATION" val=" "/>
</p:tagLst>
</file>

<file path=ppt/tags/tag8.xml><?xml version="1.0" encoding="utf-8"?>
<p:tagLst xmlns:a="http://schemas.openxmlformats.org/drawingml/2006/main" xmlns:r="http://schemas.openxmlformats.org/officeDocument/2006/relationships" xmlns:p="http://schemas.openxmlformats.org/presentationml/2006/main">
  <p:tag name="RS_CLASSIFICATION" val=" "/>
</p:tagLst>
</file>

<file path=ppt/tags/tag9.xml><?xml version="1.0" encoding="utf-8"?>
<p:tagLst xmlns:a="http://schemas.openxmlformats.org/drawingml/2006/main" xmlns:r="http://schemas.openxmlformats.org/officeDocument/2006/relationships" xmlns:p="http://schemas.openxmlformats.org/presentationml/2006/main">
  <p:tag name="RS_CLASSIFICATION" val=" "/>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3385</Words>
  <Application>Microsoft Office PowerPoint</Application>
  <PresentationFormat>Widescreen</PresentationFormat>
  <Paragraphs>361</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Cambria Math</vt:lpstr>
      <vt:lpstr>Office Theme</vt:lpstr>
      <vt:lpstr>Diffusion Models</vt:lpstr>
      <vt:lpstr>The diffusion process</vt:lpstr>
      <vt:lpstr>The basic diffusion process</vt:lpstr>
      <vt:lpstr>Diffusion step</vt:lpstr>
      <vt:lpstr>Noising schedule</vt:lpstr>
      <vt:lpstr>Reversing the diffusion process</vt:lpstr>
      <vt:lpstr>Reverse diffusion process</vt:lpstr>
      <vt:lpstr>Estimating q(x_(t-1) |x_t)</vt:lpstr>
      <vt:lpstr>Obtaining the best generator(1)</vt:lpstr>
      <vt:lpstr>Obtaining the best generator (2)</vt:lpstr>
      <vt:lpstr>The full training procedure</vt:lpstr>
      <vt:lpstr>In practice</vt:lpstr>
      <vt:lpstr>Simplified training procedure</vt:lpstr>
      <vt:lpstr>Basic sampling(DDPM)</vt:lpstr>
      <vt:lpstr>Strided Sampling</vt:lpstr>
      <vt:lpstr>DDIM</vt:lpstr>
      <vt:lpstr>Continuous Diffusion</vt:lpstr>
      <vt:lpstr>Diffusion models and NCSN</vt:lpstr>
      <vt:lpstr>SDE formulation</vt:lpstr>
      <vt:lpstr>Sampling from an SDE</vt:lpstr>
      <vt:lpstr>ODE Formulation</vt:lpstr>
      <vt:lpstr>Elucidating diffusion</vt:lpstr>
      <vt:lpstr>Elucidating diffusion formulation</vt:lpstr>
      <vt:lpstr>Denoiser </vt:lpstr>
      <vt:lpstr>Sampling</vt:lpstr>
      <vt:lpstr>Samplers</vt:lpstr>
      <vt:lpstr>Guiding diffusion</vt:lpstr>
      <vt:lpstr>Classifier guidance</vt:lpstr>
      <vt:lpstr>Classifier-Free guidance</vt:lpstr>
      <vt:lpstr>Latent diffusion</vt:lpstr>
      <vt:lpstr>Running diffusion in the latent space</vt:lpstr>
      <vt:lpstr>The Autoencoder</vt:lpstr>
      <vt:lpstr>The denoiser</vt:lpstr>
      <vt:lpstr>u-Net architecture</vt:lpstr>
      <vt:lpstr>Residual block</vt:lpstr>
      <vt:lpstr>Spatial Attention</vt:lpstr>
      <vt:lpstr>Conditioning and Tricks</vt:lpstr>
      <vt:lpstr>General conditioning</vt:lpstr>
      <vt:lpstr>Negative prompting</vt:lpstr>
      <vt:lpstr>Img2IMG</vt:lpstr>
      <vt:lpstr>Inpainting</vt:lpstr>
      <vt:lpstr>Resources</vt:lpstr>
      <vt:lpstr>Main Papers</vt:lpstr>
      <vt:lpstr>Repositories and libraries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Diffusion Models</dc:title>
  <dc:creator>Biagini Diego 1MI3</dc:creator>
  <cp:lastModifiedBy>Biagini Diego 1MI3</cp:lastModifiedBy>
  <cp:revision>6</cp:revision>
  <dcterms:created xsi:type="dcterms:W3CDTF">2023-03-17T07:31:23Z</dcterms:created>
  <dcterms:modified xsi:type="dcterms:W3CDTF">2023-03-17T13:52:50Z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764cdcd-3664-4d05-9615-7cbf65a4f0a8_Enabled">
    <vt:lpwstr>true</vt:lpwstr>
  </property>
  <property fmtid="{D5CDD505-2E9C-101B-9397-08002B2CF9AE}" pid="3" name="MSIP_Label_9764cdcd-3664-4d05-9615-7cbf65a4f0a8_SetDate">
    <vt:lpwstr>2023-03-17T07:33:44Z</vt:lpwstr>
  </property>
  <property fmtid="{D5CDD505-2E9C-101B-9397-08002B2CF9AE}" pid="4" name="MSIP_Label_9764cdcd-3664-4d05-9615-7cbf65a4f0a8_Method">
    <vt:lpwstr>Privileged</vt:lpwstr>
  </property>
  <property fmtid="{D5CDD505-2E9C-101B-9397-08002B2CF9AE}" pid="5" name="MSIP_Label_9764cdcd-3664-4d05-9615-7cbf65a4f0a8_Name">
    <vt:lpwstr>UNRESTRICTED</vt:lpwstr>
  </property>
  <property fmtid="{D5CDD505-2E9C-101B-9397-08002B2CF9AE}" pid="6" name="MSIP_Label_9764cdcd-3664-4d05-9615-7cbf65a4f0a8_SiteId">
    <vt:lpwstr>74bddbd9-705c-456e-aabd-99beb719a2b2</vt:lpwstr>
  </property>
  <property fmtid="{D5CDD505-2E9C-101B-9397-08002B2CF9AE}" pid="7" name="MSIP_Label_9764cdcd-3664-4d05-9615-7cbf65a4f0a8_ActionId">
    <vt:lpwstr>476474cf-2d5d-46ef-81a7-18ec2b91e732</vt:lpwstr>
  </property>
  <property fmtid="{D5CDD505-2E9C-101B-9397-08002B2CF9AE}" pid="8" name="MSIP_Label_9764cdcd-3664-4d05-9615-7cbf65a4f0a8_ContentBits">
    <vt:lpwstr>0</vt:lpwstr>
  </property>
</Properties>
</file>